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5"/>
  </p:notesMasterIdLst>
  <p:handoutMasterIdLst>
    <p:handoutMasterId r:id="rId26"/>
  </p:handoutMasterIdLst>
  <p:sldIdLst>
    <p:sldId id="256" r:id="rId2"/>
    <p:sldId id="257" r:id="rId3"/>
    <p:sldId id="276" r:id="rId4"/>
    <p:sldId id="279" r:id="rId5"/>
    <p:sldId id="278" r:id="rId6"/>
    <p:sldId id="259" r:id="rId7"/>
    <p:sldId id="277" r:id="rId8"/>
    <p:sldId id="275" r:id="rId9"/>
    <p:sldId id="280" r:id="rId10"/>
    <p:sldId id="261" r:id="rId11"/>
    <p:sldId id="281" r:id="rId12"/>
    <p:sldId id="282" r:id="rId13"/>
    <p:sldId id="274" r:id="rId14"/>
    <p:sldId id="263" r:id="rId15"/>
    <p:sldId id="264" r:id="rId16"/>
    <p:sldId id="289" r:id="rId17"/>
    <p:sldId id="273" r:id="rId18"/>
    <p:sldId id="286" r:id="rId19"/>
    <p:sldId id="287" r:id="rId20"/>
    <p:sldId id="288" r:id="rId21"/>
    <p:sldId id="268" r:id="rId22"/>
    <p:sldId id="290" r:id="rId23"/>
    <p:sldId id="270"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47" autoAdjust="0"/>
  </p:normalViewPr>
  <p:slideViewPr>
    <p:cSldViewPr>
      <p:cViewPr varScale="1">
        <p:scale>
          <a:sx n="56" d="100"/>
          <a:sy n="56" d="100"/>
        </p:scale>
        <p:origin x="16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8DC50E7E-814F-403F-9DE4-AE8142B56D92}" type="datetimeFigureOut">
              <a:rPr lang="en-US"/>
              <a:pPr>
                <a:defRPr/>
              </a:pPr>
              <a:t>2/10/2021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EB150148-880E-4595-AA62-7DF3513A7D27}" type="slidenum">
              <a:rPr lang="en-US"/>
              <a:pPr>
                <a:defRPr/>
              </a:pPr>
              <a:t>‹#›</a:t>
            </a:fld>
            <a:endParaRPr lang="en-US" dirty="0"/>
          </a:p>
        </p:txBody>
      </p:sp>
    </p:spTree>
    <p:extLst>
      <p:ext uri="{BB962C8B-B14F-4D97-AF65-F5344CB8AC3E}">
        <p14:creationId xmlns:p14="http://schemas.microsoft.com/office/powerpoint/2010/main" val="3717558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90A8FF2F-EF63-4FAB-88C2-B4E57023037B}" type="datetimeFigureOut">
              <a:rPr lang="en-US"/>
              <a:pPr>
                <a:defRPr/>
              </a:pPr>
              <a:t>2/10/2021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06FD63A7-139F-4E2B-93FF-F6668485422C}" type="slidenum">
              <a:rPr lang="en-US"/>
              <a:pPr>
                <a:defRPr/>
              </a:pPr>
              <a:t>‹#›</a:t>
            </a:fld>
            <a:endParaRPr lang="en-US" dirty="0"/>
          </a:p>
        </p:txBody>
      </p:sp>
    </p:spTree>
    <p:extLst>
      <p:ext uri="{BB962C8B-B14F-4D97-AF65-F5344CB8AC3E}">
        <p14:creationId xmlns:p14="http://schemas.microsoft.com/office/powerpoint/2010/main" val="218696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1"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F47DF6-6E2C-4A39-AE34-7EC0942D8B4B}" type="slidenum">
              <a:rPr lang="en-US" smtClean="0">
                <a:latin typeface="Arial" charset="0"/>
                <a:cs typeface="Arial" charset="0"/>
              </a:rPr>
              <a:pPr/>
              <a:t>1</a:t>
            </a:fld>
            <a:endParaRPr lang="en-US">
              <a:latin typeface="Arial" charset="0"/>
              <a:cs typeface="Arial" charset="0"/>
            </a:endParaRPr>
          </a:p>
        </p:txBody>
      </p:sp>
    </p:spTree>
    <p:extLst>
      <p:ext uri="{BB962C8B-B14F-4D97-AF65-F5344CB8AC3E}">
        <p14:creationId xmlns:p14="http://schemas.microsoft.com/office/powerpoint/2010/main" val="1072963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i="1" dirty="0"/>
              <a:t>The best practice is for each of the three judges to complete a separate evaluation form. This way, the students receive more feedback. </a:t>
            </a:r>
          </a:p>
          <a:p>
            <a:pPr marL="171450" indent="-171450" eaLnBrk="1" hangingPunct="1">
              <a:spcBef>
                <a:spcPct val="0"/>
              </a:spcBef>
              <a:buFontTx/>
              <a:buChar char="•"/>
            </a:pPr>
            <a:endParaRPr lang="en-US" i="1" dirty="0"/>
          </a:p>
          <a:p>
            <a:pPr marL="171450" indent="-171450" eaLnBrk="1" hangingPunct="1">
              <a:spcBef>
                <a:spcPct val="0"/>
              </a:spcBef>
              <a:buFontTx/>
              <a:buChar char="•"/>
            </a:pPr>
            <a:r>
              <a:rPr lang="en-US" dirty="0"/>
              <a:t>These forms should NOT be identical. Instead they should be complementary in tone and range, meaning that one judge shouldn’t check “superior” if the other two check “good.” </a:t>
            </a:r>
          </a:p>
          <a:p>
            <a:pPr marL="171450" indent="-171450" eaLnBrk="1" hangingPunct="1">
              <a:spcBef>
                <a:spcPct val="0"/>
              </a:spcBef>
              <a:buFontTx/>
              <a:buChar char="•"/>
            </a:pPr>
            <a:r>
              <a:rPr lang="en-US" dirty="0"/>
              <a:t>The comments must reflect the boxes that are checked. Why is it superior? What needs to be improved? And so on…</a:t>
            </a:r>
          </a:p>
          <a:p>
            <a:pPr marL="171450" indent="-171450" eaLnBrk="1" hangingPunct="1">
              <a:spcBef>
                <a:spcPct val="0"/>
              </a:spcBef>
              <a:buFontTx/>
              <a:buChar char="•"/>
            </a:pPr>
            <a:r>
              <a:rPr lang="en-US" dirty="0"/>
              <a:t>The very best, the very worst and every entry in between deserve ample comments. The students have worked literally hundreds of hours for something you will review in 15 minutes. Make it worth it to them!</a:t>
            </a:r>
          </a:p>
          <a:p>
            <a:pPr marL="171450" indent="-171450" eaLnBrk="1" hangingPunct="1">
              <a:spcBef>
                <a:spcPct val="0"/>
              </a:spcBef>
              <a:buFontTx/>
              <a:buChar char="•"/>
            </a:pPr>
            <a:endParaRPr lang="en-US" dirty="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0EA29D-784B-475B-B521-AB9B301D3E25}" type="slidenum">
              <a:rPr lang="en-US" smtClean="0">
                <a:latin typeface="Arial" charset="0"/>
                <a:cs typeface="Arial" charset="0"/>
              </a:rPr>
              <a:pPr/>
              <a:t>10</a:t>
            </a:fld>
            <a:endParaRPr lang="en-US">
              <a:latin typeface="Arial" charset="0"/>
              <a:cs typeface="Arial" charset="0"/>
            </a:endParaRPr>
          </a:p>
        </p:txBody>
      </p:sp>
    </p:spTree>
    <p:extLst>
      <p:ext uri="{BB962C8B-B14F-4D97-AF65-F5344CB8AC3E}">
        <p14:creationId xmlns:p14="http://schemas.microsoft.com/office/powerpoint/2010/main" val="1949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a:t>Please take your instruction booklets with you and ALWAYS refer directly to the rules. Don’t rely on your memory. </a:t>
            </a:r>
          </a:p>
          <a:p>
            <a:pPr eaLnBrk="1" hangingPunct="1">
              <a:spcBef>
                <a:spcPct val="0"/>
              </a:spcBef>
            </a:pPr>
            <a:endParaRPr lang="en-US" sz="160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227786-159B-4620-93CC-8B14E90FE60D}" type="slidenum">
              <a:rPr lang="en-US" smtClean="0">
                <a:latin typeface="Arial" charset="0"/>
                <a:cs typeface="Arial" charset="0"/>
              </a:rPr>
              <a:pPr/>
              <a:t>11</a:t>
            </a:fld>
            <a:endParaRPr lang="en-US">
              <a:latin typeface="Arial" charset="0"/>
              <a:cs typeface="Arial" charset="0"/>
            </a:endParaRPr>
          </a:p>
        </p:txBody>
      </p:sp>
    </p:spTree>
    <p:extLst>
      <p:ext uri="{BB962C8B-B14F-4D97-AF65-F5344CB8AC3E}">
        <p14:creationId xmlns:p14="http://schemas.microsoft.com/office/powerpoint/2010/main" val="180116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i="1" dirty="0"/>
              <a:t>Stress the procedural part of this process. Judges must bring concerns to Rachel </a:t>
            </a:r>
            <a:r>
              <a:rPr lang="en-US" i="1" dirty="0" err="1"/>
              <a:t>Goossen’s</a:t>
            </a:r>
            <a:r>
              <a:rPr lang="en-US" i="1" dirty="0"/>
              <a:t> attention. Rachel </a:t>
            </a:r>
            <a:r>
              <a:rPr lang="en-US" i="1" dirty="0" err="1"/>
              <a:t>Goossen</a:t>
            </a:r>
            <a:r>
              <a:rPr lang="en-US" i="1" dirty="0"/>
              <a:t> has the responsibility of verifying the accuracy of these accusations and notifying the teacher and students of the decision, Not the judges.</a:t>
            </a:r>
          </a:p>
          <a:p>
            <a:pPr marL="0" indent="0" eaLnBrk="1" fontAlgn="auto" hangingPunct="1">
              <a:spcBef>
                <a:spcPts val="0"/>
              </a:spcBef>
              <a:spcAft>
                <a:spcPts val="0"/>
              </a:spcAft>
              <a:buFont typeface="Arial" panose="020B0604020202020204" pitchFamily="34" charset="0"/>
              <a:buNone/>
              <a:defRPr/>
            </a:pPr>
            <a:endParaRPr lang="en-US" i="1" dirty="0"/>
          </a:p>
          <a:p>
            <a:pPr marL="171450" indent="-171450" eaLnBrk="1" fontAlgn="auto" hangingPunct="1">
              <a:spcBef>
                <a:spcPts val="0"/>
              </a:spcBef>
              <a:spcAft>
                <a:spcPts val="0"/>
              </a:spcAft>
              <a:buFont typeface="Arial" panose="020B0604020202020204" pitchFamily="34" charset="0"/>
              <a:buChar char="•"/>
              <a:defRPr/>
            </a:pPr>
            <a:r>
              <a:rPr lang="en-US" dirty="0"/>
              <a:t>Please do not use the word “disqualification” in reference to anything other than the three violations that lead to disqualification. Disqualified means removal from the competition. </a:t>
            </a:r>
          </a:p>
          <a:p>
            <a:pPr eaLnBrk="1" fontAlgn="auto" hangingPunct="1">
              <a:spcBef>
                <a:spcPts val="0"/>
              </a:spcBef>
              <a:spcAft>
                <a:spcPts val="0"/>
              </a:spcAft>
              <a:defRPr/>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CC5277-3051-4FB3-B618-77EDA9E5AA19}" type="slidenum">
              <a:rPr lang="en-US" smtClean="0">
                <a:latin typeface="Arial" charset="0"/>
                <a:cs typeface="Arial" charset="0"/>
              </a:rPr>
              <a:pPr/>
              <a:t>12</a:t>
            </a:fld>
            <a:endParaRPr lang="en-US">
              <a:latin typeface="Arial" charset="0"/>
              <a:cs typeface="Arial" charset="0"/>
            </a:endParaRPr>
          </a:p>
        </p:txBody>
      </p:sp>
    </p:spTree>
    <p:extLst>
      <p:ext uri="{BB962C8B-B14F-4D97-AF65-F5344CB8AC3E}">
        <p14:creationId xmlns:p14="http://schemas.microsoft.com/office/powerpoint/2010/main" val="36756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i="1" dirty="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FBAB8C-F78B-4C89-841B-30EBC8F15E99}" type="slidenum">
              <a:rPr lang="en-US" smtClean="0">
                <a:latin typeface="Arial" charset="0"/>
                <a:cs typeface="Arial" charset="0"/>
              </a:rPr>
              <a:pPr/>
              <a:t>13</a:t>
            </a:fld>
            <a:endParaRPr lang="en-US">
              <a:latin typeface="Arial" charset="0"/>
              <a:cs typeface="Arial" charset="0"/>
            </a:endParaRPr>
          </a:p>
        </p:txBody>
      </p:sp>
    </p:spTree>
    <p:extLst>
      <p:ext uri="{BB962C8B-B14F-4D97-AF65-F5344CB8AC3E}">
        <p14:creationId xmlns:p14="http://schemas.microsoft.com/office/powerpoint/2010/main" val="111871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i="1" dirty="0"/>
              <a:t>Website judges should have found the process paper AND annotated bibliography integrated into the site.</a:t>
            </a:r>
          </a:p>
          <a:p>
            <a:pPr marL="171450" indent="-171450" eaLnBrk="1" fontAlgn="auto" hangingPunct="1">
              <a:spcBef>
                <a:spcPts val="0"/>
              </a:spcBef>
              <a:spcAft>
                <a:spcPts val="0"/>
              </a:spcAft>
              <a:buFont typeface="Arial" panose="020B0604020202020204" pitchFamily="34" charset="0"/>
              <a:buChar char="•"/>
              <a:defRPr/>
            </a:pPr>
            <a:r>
              <a:rPr lang="en-US" i="1" dirty="0"/>
              <a:t>NEW Paper judges should see a process paper; the annotated bib should be attached to the paper.</a:t>
            </a: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The process paper should not be a research paper about the topic.  It is the story of the process.</a:t>
            </a:r>
          </a:p>
          <a:p>
            <a:pPr marL="171450" indent="-171450" eaLnBrk="1" fontAlgn="auto" hangingPunct="1">
              <a:spcBef>
                <a:spcPts val="0"/>
              </a:spcBef>
              <a:spcAft>
                <a:spcPts val="0"/>
              </a:spcAft>
              <a:buFont typeface="Arial" panose="020B0604020202020204" pitchFamily="34" charset="0"/>
              <a:buChar char="•"/>
              <a:defRPr/>
            </a:pPr>
            <a:r>
              <a:rPr lang="en-US" dirty="0"/>
              <a:t>500 words max</a:t>
            </a:r>
          </a:p>
          <a:p>
            <a:pPr eaLnBrk="1" fontAlgn="auto" hangingPunct="1">
              <a:spcBef>
                <a:spcPts val="0"/>
              </a:spcBef>
              <a:spcAft>
                <a:spcPts val="0"/>
              </a:spcAft>
              <a:defRPr/>
            </a:pPr>
            <a:endParaRPr lang="en-US" dirty="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906C6B-EE5A-4814-A3DF-ABE69AD63885}" type="slidenum">
              <a:rPr lang="en-US" smtClean="0">
                <a:latin typeface="Arial" charset="0"/>
                <a:cs typeface="Arial" charset="0"/>
              </a:rPr>
              <a:pPr/>
              <a:t>14</a:t>
            </a:fld>
            <a:endParaRPr lang="en-US">
              <a:latin typeface="Arial" charset="0"/>
              <a:cs typeface="Arial" charset="0"/>
            </a:endParaRPr>
          </a:p>
        </p:txBody>
      </p:sp>
    </p:spTree>
    <p:extLst>
      <p:ext uri="{BB962C8B-B14F-4D97-AF65-F5344CB8AC3E}">
        <p14:creationId xmlns:p14="http://schemas.microsoft.com/office/powerpoint/2010/main" val="421418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85750" indent="-285750" eaLnBrk="1" fontAlgn="auto" hangingPunct="1">
              <a:spcBef>
                <a:spcPts val="0"/>
              </a:spcBef>
              <a:spcAft>
                <a:spcPts val="0"/>
              </a:spcAft>
              <a:buFont typeface="Arial" panose="020B0604020202020204" pitchFamily="34" charset="0"/>
              <a:buChar char="•"/>
              <a:defRPr/>
            </a:pPr>
            <a:r>
              <a:rPr lang="en-US" dirty="0"/>
              <a:t>Evaluate bibliographies based on the strength of their sources, the breadth of their research, appropriateness to the topic, and a young person’s ability to investigate the sources. </a:t>
            </a:r>
          </a:p>
          <a:p>
            <a:pPr marL="285750" indent="-285750" eaLnBrk="1" fontAlgn="auto" hangingPunct="1">
              <a:spcBef>
                <a:spcPts val="0"/>
              </a:spcBef>
              <a:spcAft>
                <a:spcPts val="0"/>
              </a:spcAft>
              <a:buFont typeface="Arial" panose="020B0604020202020204" pitchFamily="34" charset="0"/>
              <a:buChar char="•"/>
              <a:defRPr/>
            </a:pPr>
            <a:r>
              <a:rPr lang="en-US" dirty="0"/>
              <a:t>Annotated bibliographies are directly related to the criteria of </a:t>
            </a:r>
            <a:r>
              <a:rPr lang="en-US" i="1" dirty="0"/>
              <a:t>historical quality</a:t>
            </a:r>
            <a:r>
              <a:rPr lang="en-US" dirty="0"/>
              <a:t> - they show the extent and value of a student’s sources. They are critical and must be reviewed.</a:t>
            </a:r>
          </a:p>
          <a:p>
            <a:pPr marL="285750" indent="-285750" eaLnBrk="1" fontAlgn="auto" hangingPunct="1">
              <a:spcBef>
                <a:spcPts val="0"/>
              </a:spcBef>
              <a:spcAft>
                <a:spcPts val="0"/>
              </a:spcAft>
              <a:buFont typeface="Arial" panose="020B0604020202020204" pitchFamily="34" charset="0"/>
              <a:buChar char="•"/>
              <a:defRPr/>
            </a:pPr>
            <a:r>
              <a:rPr lang="en-US" dirty="0"/>
              <a:t>Thicker does not equate to better.  Quality matters more than quantity. Depending on the topic, source availability varies.</a:t>
            </a:r>
          </a:p>
          <a:p>
            <a:pPr marL="285750" indent="-285750" eaLnBrk="1" fontAlgn="auto" hangingPunct="1">
              <a:spcBef>
                <a:spcPts val="0"/>
              </a:spcBef>
              <a:spcAft>
                <a:spcPts val="0"/>
              </a:spcAft>
              <a:buFont typeface="Arial" panose="020B0604020202020204" pitchFamily="34" charset="0"/>
              <a:buChar char="•"/>
              <a:defRPr/>
            </a:pPr>
            <a:r>
              <a:rPr lang="en-US" dirty="0"/>
              <a:t>Unsure why a student classified a particular source as primary or secondary? Comment on Evaluation document.</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E42482-0F3F-484A-9049-CE2946608165}" type="slidenum">
              <a:rPr lang="en-US" smtClean="0">
                <a:latin typeface="Arial" charset="0"/>
                <a:cs typeface="Arial" charset="0"/>
              </a:rPr>
              <a:pPr/>
              <a:t>15</a:t>
            </a:fld>
            <a:endParaRPr lang="en-US">
              <a:latin typeface="Arial" charset="0"/>
              <a:cs typeface="Arial" charset="0"/>
            </a:endParaRPr>
          </a:p>
        </p:txBody>
      </p:sp>
    </p:spTree>
    <p:extLst>
      <p:ext uri="{BB962C8B-B14F-4D97-AF65-F5344CB8AC3E}">
        <p14:creationId xmlns:p14="http://schemas.microsoft.com/office/powerpoint/2010/main" val="206978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i="1" dirty="0"/>
              <a:t>Consensus forms are highly recommended as a quick and efficient way to get the top entries that are advancing to the next round. But even if you don’t have categories with first-round teams and finals, these forms are still helpful as a place where judges are specifically listing the winners only. </a:t>
            </a:r>
          </a:p>
          <a:p>
            <a:pPr marL="171450" indent="-171450" eaLnBrk="1" hangingPunct="1">
              <a:spcBef>
                <a:spcPct val="0"/>
              </a:spcBef>
              <a:buFontTx/>
              <a:buChar char="•"/>
            </a:pPr>
            <a:endParaRPr lang="en-US" i="1" dirty="0"/>
          </a:p>
          <a:p>
            <a:pPr marL="0" indent="0" eaLnBrk="1" hangingPunct="1">
              <a:spcBef>
                <a:spcPct val="0"/>
              </a:spcBef>
              <a:buFontTx/>
              <a:buNone/>
            </a:pPr>
            <a:endParaRPr lang="en-US" i="1" dirty="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746FA-0155-4333-A24B-0A5D25A220DF}" type="slidenum">
              <a:rPr lang="en-US" smtClean="0">
                <a:latin typeface="Arial" charset="0"/>
                <a:cs typeface="Arial" charset="0"/>
              </a:rPr>
              <a:pPr/>
              <a:t>16</a:t>
            </a:fld>
            <a:endParaRPr lang="en-US">
              <a:latin typeface="Arial" charset="0"/>
              <a:cs typeface="Arial" charset="0"/>
            </a:endParaRPr>
          </a:p>
        </p:txBody>
      </p:sp>
    </p:spTree>
    <p:extLst>
      <p:ext uri="{BB962C8B-B14F-4D97-AF65-F5344CB8AC3E}">
        <p14:creationId xmlns:p14="http://schemas.microsoft.com/office/powerpoint/2010/main" val="3933428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lvl="1" eaLnBrk="1" fontAlgn="auto" hangingPunct="1">
              <a:spcBef>
                <a:spcPts val="0"/>
              </a:spcBef>
              <a:spcAft>
                <a:spcPts val="0"/>
              </a:spcAft>
              <a:buFont typeface="Wingdings" panose="05000000000000000000" pitchFamily="2" charset="2"/>
              <a:buNone/>
              <a:defRPr/>
            </a:pPr>
            <a:endParaRPr lang="en-US" dirty="0"/>
          </a:p>
          <a:p>
            <a:pPr lvl="1" eaLnBrk="1" fontAlgn="auto" hangingPunct="1">
              <a:spcBef>
                <a:spcPts val="0"/>
              </a:spcBef>
              <a:spcAft>
                <a:spcPts val="0"/>
              </a:spcAft>
              <a:buFont typeface="Wingdings" panose="05000000000000000000" pitchFamily="2" charset="2"/>
              <a:buNone/>
              <a:defRPr/>
            </a:pPr>
            <a:r>
              <a:rPr lang="en-US" dirty="0"/>
              <a:t>Regarding interviews as sources:</a:t>
            </a:r>
          </a:p>
          <a:p>
            <a:pPr marL="685800" lvl="1" indent="-228600" eaLnBrk="1" fontAlgn="auto" hangingPunct="1">
              <a:spcBef>
                <a:spcPts val="0"/>
              </a:spcBef>
              <a:spcAft>
                <a:spcPts val="0"/>
              </a:spcAft>
              <a:buFont typeface="Arial" panose="020B0604020202020204" pitchFamily="34" charset="0"/>
              <a:buChar char="•"/>
              <a:defRPr/>
            </a:pPr>
            <a:r>
              <a:rPr lang="en-US" dirty="0"/>
              <a:t>Oral history interviews with primary sources may add quality.</a:t>
            </a:r>
          </a:p>
          <a:p>
            <a:pPr marL="685800" lvl="1" indent="-228600" eaLnBrk="1" fontAlgn="auto" hangingPunct="1">
              <a:spcBef>
                <a:spcPts val="0"/>
              </a:spcBef>
              <a:spcAft>
                <a:spcPts val="0"/>
              </a:spcAft>
              <a:buFont typeface="Arial" panose="020B0604020202020204" pitchFamily="34" charset="0"/>
              <a:buChar char="•"/>
              <a:defRPr/>
            </a:pPr>
            <a:r>
              <a:rPr lang="en-US" dirty="0"/>
              <a:t>Interviews with “experts” are unnecessary.</a:t>
            </a:r>
          </a:p>
          <a:p>
            <a:pPr marL="685800" lvl="1" indent="-228600" eaLnBrk="1" fontAlgn="auto" hangingPunct="1">
              <a:spcBef>
                <a:spcPts val="0"/>
              </a:spcBef>
              <a:spcAft>
                <a:spcPts val="0"/>
              </a:spcAft>
              <a:buFont typeface="Arial" panose="020B0604020202020204" pitchFamily="34" charset="0"/>
              <a:buChar char="•"/>
              <a:defRPr/>
            </a:pPr>
            <a:r>
              <a:rPr lang="en-US" dirty="0"/>
              <a:t>Historians don’t interview other historians.</a:t>
            </a:r>
          </a:p>
          <a:p>
            <a:pPr marL="685800" lvl="1" indent="-228600" eaLnBrk="1" fontAlgn="auto" hangingPunct="1">
              <a:spcBef>
                <a:spcPts val="0"/>
              </a:spcBef>
              <a:spcAft>
                <a:spcPts val="0"/>
              </a:spcAft>
              <a:buFont typeface="Arial" panose="020B0604020202020204" pitchFamily="34" charset="0"/>
              <a:buChar char="•"/>
              <a:defRPr/>
            </a:pPr>
            <a:r>
              <a:rPr lang="en-US" dirty="0"/>
              <a:t>Students may still do this. Do not penalize either way!</a:t>
            </a:r>
          </a:p>
          <a:p>
            <a:pPr lvl="1" eaLnBrk="1" fontAlgn="auto" hangingPunct="1">
              <a:spcBef>
                <a:spcPts val="0"/>
              </a:spcBef>
              <a:spcAft>
                <a:spcPts val="0"/>
              </a:spcAft>
              <a:buFont typeface="Wingdings" panose="05000000000000000000" pitchFamily="2" charset="2"/>
              <a:buNone/>
              <a:defRPr/>
            </a:pPr>
            <a:endParaRPr lang="en-US" dirty="0"/>
          </a:p>
          <a:p>
            <a:pPr lvl="1" eaLnBrk="1" fontAlgn="auto" hangingPunct="1">
              <a:spcBef>
                <a:spcPts val="0"/>
              </a:spcBef>
              <a:spcAft>
                <a:spcPts val="0"/>
              </a:spcAft>
              <a:buFont typeface="Wingdings" panose="05000000000000000000" pitchFamily="2" charset="2"/>
              <a:buNone/>
              <a:defRPr/>
            </a:pPr>
            <a:r>
              <a:rPr lang="en-US" dirty="0"/>
              <a:t>Regarding a winning formula:</a:t>
            </a:r>
          </a:p>
          <a:p>
            <a:pPr marL="628650" lvl="1" indent="-171450" eaLnBrk="1" fontAlgn="auto" hangingPunct="1">
              <a:spcBef>
                <a:spcPts val="0"/>
              </a:spcBef>
              <a:spcAft>
                <a:spcPts val="0"/>
              </a:spcAft>
              <a:buFont typeface="Arial" panose="020B0604020202020204" pitchFamily="34" charset="0"/>
              <a:buChar char="•"/>
              <a:defRPr/>
            </a:pPr>
            <a:r>
              <a:rPr lang="en-US" dirty="0"/>
              <a:t>There isn’t one.</a:t>
            </a:r>
          </a:p>
          <a:p>
            <a:pPr marL="628650" lvl="1" indent="-171450" eaLnBrk="1" fontAlgn="auto" hangingPunct="1">
              <a:spcBef>
                <a:spcPts val="0"/>
              </a:spcBef>
              <a:spcAft>
                <a:spcPts val="0"/>
              </a:spcAft>
              <a:buFont typeface="Arial" panose="020B0604020202020204" pitchFamily="34" charset="0"/>
              <a:buChar char="•"/>
              <a:defRPr/>
            </a:pPr>
            <a:r>
              <a:rPr lang="en-US" dirty="0"/>
              <a:t>What you want to see is a complete presentation with a thesis (thought it’s not required to be labeled), main arguments/ideas, evidence, multiple perspectives, analysis, a conclusion, and demonstrated historical significance.</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D614FB-F0F6-4A46-86F6-0B2F7997D741}" type="slidenum">
              <a:rPr lang="en-US" smtClean="0">
                <a:latin typeface="Arial" charset="0"/>
                <a:cs typeface="Arial" charset="0"/>
              </a:rPr>
              <a:pPr/>
              <a:t>17</a:t>
            </a:fld>
            <a:endParaRPr lang="en-US">
              <a:latin typeface="Arial" charset="0"/>
              <a:cs typeface="Arial" charset="0"/>
            </a:endParaRPr>
          </a:p>
        </p:txBody>
      </p:sp>
    </p:spTree>
    <p:extLst>
      <p:ext uri="{BB962C8B-B14F-4D97-AF65-F5344CB8AC3E}">
        <p14:creationId xmlns:p14="http://schemas.microsoft.com/office/powerpoint/2010/main" val="371815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i="1" dirty="0"/>
              <a:t>Exhibits document should have title page, process paper, annotated bibliography and exhibit slides in one document.</a:t>
            </a:r>
          </a:p>
          <a:p>
            <a:pPr marL="171450" indent="-171450" eaLnBrk="1" hangingPunct="1">
              <a:spcBef>
                <a:spcPct val="0"/>
              </a:spcBef>
              <a:buFontTx/>
              <a:buChar char="•"/>
            </a:pPr>
            <a:endParaRPr lang="en-US" i="1" dirty="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767998-60EF-48DE-A94C-3C5EE49361D6}" type="slidenum">
              <a:rPr lang="en-US" smtClean="0">
                <a:latin typeface="Arial" charset="0"/>
                <a:cs typeface="Arial" charset="0"/>
              </a:rPr>
              <a:pPr/>
              <a:t>18</a:t>
            </a:fld>
            <a:endParaRPr lang="en-US">
              <a:latin typeface="Arial" charset="0"/>
              <a:cs typeface="Arial" charset="0"/>
            </a:endParaRPr>
          </a:p>
        </p:txBody>
      </p:sp>
    </p:spTree>
    <p:extLst>
      <p:ext uri="{BB962C8B-B14F-4D97-AF65-F5344CB8AC3E}">
        <p14:creationId xmlns:p14="http://schemas.microsoft.com/office/powerpoint/2010/main" val="219589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t>Should be a documentary, something you might see on PBS or HISTORY</a:t>
            </a:r>
            <a:r>
              <a:rPr lang="en-US" baseline="30000" dirty="0"/>
              <a:t>R</a:t>
            </a:r>
            <a:r>
              <a:rPr lang="en-US" dirty="0"/>
              <a:t>.  It should not be simply a performance on videotape.</a:t>
            </a:r>
          </a:p>
          <a:p>
            <a:pPr eaLnBrk="1" fontAlgn="auto" hangingPunct="1">
              <a:spcBef>
                <a:spcPts val="0"/>
              </a:spcBef>
              <a:spcAft>
                <a:spcPts val="0"/>
              </a:spcAft>
              <a:defRPr/>
            </a:pPr>
            <a:endParaRPr lang="en-US" dirty="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185114-790F-404A-973B-441EE3EE9239}" type="slidenum">
              <a:rPr lang="en-US" smtClean="0">
                <a:latin typeface="Arial" charset="0"/>
                <a:cs typeface="Arial" charset="0"/>
              </a:rPr>
              <a:pPr/>
              <a:t>19</a:t>
            </a:fld>
            <a:endParaRPr lang="en-US">
              <a:latin typeface="Arial" charset="0"/>
              <a:cs typeface="Arial" charset="0"/>
            </a:endParaRPr>
          </a:p>
        </p:txBody>
      </p:sp>
    </p:spTree>
    <p:extLst>
      <p:ext uri="{BB962C8B-B14F-4D97-AF65-F5344CB8AC3E}">
        <p14:creationId xmlns:p14="http://schemas.microsoft.com/office/powerpoint/2010/main" val="80907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0DF317-B29B-41CD-A19C-3285B806D5BD}" type="slidenum">
              <a:rPr lang="en-US" smtClean="0">
                <a:latin typeface="Arial" charset="0"/>
                <a:cs typeface="Arial" charset="0"/>
              </a:rPr>
              <a:pPr/>
              <a:t>2</a:t>
            </a:fld>
            <a:endParaRPr lang="en-US">
              <a:latin typeface="Arial" charset="0"/>
              <a:cs typeface="Arial" charset="0"/>
            </a:endParaRPr>
          </a:p>
        </p:txBody>
      </p:sp>
    </p:spTree>
    <p:extLst>
      <p:ext uri="{BB962C8B-B14F-4D97-AF65-F5344CB8AC3E}">
        <p14:creationId xmlns:p14="http://schemas.microsoft.com/office/powerpoint/2010/main" val="35413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20040" indent="-320040" eaLnBrk="1" fontAlgn="auto" hangingPunct="1">
              <a:spcBef>
                <a:spcPts val="0"/>
              </a:spcBef>
              <a:spcAft>
                <a:spcPts val="0"/>
              </a:spcAft>
              <a:buFont typeface="Arial" panose="020B0604020202020204" pitchFamily="34" charset="0"/>
              <a:buChar char="•"/>
              <a:defRPr/>
            </a:pPr>
            <a:r>
              <a:rPr lang="en-US" dirty="0"/>
              <a:t>Must be original – they cannot use something that is already written.</a:t>
            </a:r>
          </a:p>
          <a:p>
            <a:pPr marL="320040" indent="-320040" eaLnBrk="1" fontAlgn="auto" hangingPunct="1">
              <a:spcBef>
                <a:spcPts val="0"/>
              </a:spcBef>
              <a:spcAft>
                <a:spcPts val="0"/>
              </a:spcAft>
              <a:buFont typeface="Arial" panose="020B0604020202020204" pitchFamily="34" charset="0"/>
              <a:buChar char="•"/>
              <a:defRPr/>
            </a:pPr>
            <a:r>
              <a:rPr lang="en-US" dirty="0"/>
              <a:t>Performers should display stage presence, including clear &amp; audible voices. </a:t>
            </a:r>
          </a:p>
          <a:p>
            <a:pPr marL="320040" indent="-320040" eaLnBrk="1" fontAlgn="auto" hangingPunct="1">
              <a:spcBef>
                <a:spcPts val="0"/>
              </a:spcBef>
              <a:spcAft>
                <a:spcPts val="0"/>
              </a:spcAft>
              <a:buFont typeface="Arial" panose="020B0604020202020204" pitchFamily="34" charset="0"/>
              <a:buChar char="•"/>
              <a:defRPr/>
            </a:pPr>
            <a:r>
              <a:rPr lang="en-US" dirty="0"/>
              <a:t>Costumes should be appropriate for the topic and not confuse or overpower the performance.</a:t>
            </a:r>
          </a:p>
          <a:p>
            <a:pPr eaLnBrk="1" fontAlgn="auto" hangingPunct="1">
              <a:spcBef>
                <a:spcPts val="0"/>
              </a:spcBef>
              <a:spcAft>
                <a:spcPts val="0"/>
              </a:spcAft>
              <a:defRPr/>
            </a:pPr>
            <a:endParaRPr lang="en-US" dirty="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17CF8C-7B5F-4E11-8F33-E12150BBDE64}" type="slidenum">
              <a:rPr lang="en-US" smtClean="0">
                <a:latin typeface="Arial" charset="0"/>
                <a:cs typeface="Arial" charset="0"/>
              </a:rPr>
              <a:pPr/>
              <a:t>20</a:t>
            </a:fld>
            <a:endParaRPr lang="en-US">
              <a:latin typeface="Arial" charset="0"/>
              <a:cs typeface="Arial" charset="0"/>
            </a:endParaRPr>
          </a:p>
        </p:txBody>
      </p:sp>
    </p:spTree>
    <p:extLst>
      <p:ext uri="{BB962C8B-B14F-4D97-AF65-F5344CB8AC3E}">
        <p14:creationId xmlns:p14="http://schemas.microsoft.com/office/powerpoint/2010/main" val="296832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1" dirty="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0202B-AD67-4E16-854E-84A30E9A8898}" type="slidenum">
              <a:rPr lang="en-US" smtClean="0">
                <a:latin typeface="Arial" charset="0"/>
                <a:cs typeface="Arial" charset="0"/>
              </a:rPr>
              <a:pPr/>
              <a:t>21</a:t>
            </a:fld>
            <a:endParaRPr lang="en-US">
              <a:latin typeface="Arial" charset="0"/>
              <a:cs typeface="Arial" charset="0"/>
            </a:endParaRPr>
          </a:p>
        </p:txBody>
      </p:sp>
    </p:spTree>
    <p:extLst>
      <p:ext uri="{BB962C8B-B14F-4D97-AF65-F5344CB8AC3E}">
        <p14:creationId xmlns:p14="http://schemas.microsoft.com/office/powerpoint/2010/main" val="1251948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6FD63A7-139F-4E2B-93FF-F6668485422C}" type="slidenum">
              <a:rPr lang="en-US" smtClean="0"/>
              <a:pPr>
                <a:defRPr/>
              </a:pPr>
              <a:t>22</a:t>
            </a:fld>
            <a:endParaRPr lang="en-US" dirty="0"/>
          </a:p>
        </p:txBody>
      </p:sp>
    </p:spTree>
    <p:extLst>
      <p:ext uri="{BB962C8B-B14F-4D97-AF65-F5344CB8AC3E}">
        <p14:creationId xmlns:p14="http://schemas.microsoft.com/office/powerpoint/2010/main" val="283430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i="1" dirty="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E2F444-CA20-4330-8B14-BEAA2226A9F5}" type="slidenum">
              <a:rPr lang="en-US" smtClean="0">
                <a:latin typeface="Arial" charset="0"/>
                <a:cs typeface="Arial" charset="0"/>
              </a:rPr>
              <a:pPr/>
              <a:t>23</a:t>
            </a:fld>
            <a:endParaRPr lang="en-US">
              <a:latin typeface="Arial" charset="0"/>
              <a:cs typeface="Arial" charset="0"/>
            </a:endParaRPr>
          </a:p>
        </p:txBody>
      </p:sp>
    </p:spTree>
    <p:extLst>
      <p:ext uri="{BB962C8B-B14F-4D97-AF65-F5344CB8AC3E}">
        <p14:creationId xmlns:p14="http://schemas.microsoft.com/office/powerpoint/2010/main" val="287471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D10E6-1731-48AE-9A48-09CD25588176}" type="slidenum">
              <a:rPr lang="en-US" smtClean="0">
                <a:latin typeface="Arial" charset="0"/>
                <a:cs typeface="Arial" charset="0"/>
              </a:rPr>
              <a:pPr/>
              <a:t>3</a:t>
            </a:fld>
            <a:endParaRPr lang="en-US">
              <a:latin typeface="Arial" charset="0"/>
              <a:cs typeface="Arial" charset="0"/>
            </a:endParaRPr>
          </a:p>
        </p:txBody>
      </p:sp>
    </p:spTree>
    <p:extLst>
      <p:ext uri="{BB962C8B-B14F-4D97-AF65-F5344CB8AC3E}">
        <p14:creationId xmlns:p14="http://schemas.microsoft.com/office/powerpoint/2010/main" val="35830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A2A082-BEB1-4998-8DA8-CD5E8A9DAA3C}" type="slidenum">
              <a:rPr lang="en-US" smtClean="0">
                <a:latin typeface="Arial" charset="0"/>
                <a:cs typeface="Arial" charset="0"/>
              </a:rPr>
              <a:pPr/>
              <a:t>4</a:t>
            </a:fld>
            <a:endParaRPr lang="en-US">
              <a:latin typeface="Arial" charset="0"/>
              <a:cs typeface="Arial" charset="0"/>
            </a:endParaRPr>
          </a:p>
        </p:txBody>
      </p:sp>
    </p:spTree>
    <p:extLst>
      <p:ext uri="{BB962C8B-B14F-4D97-AF65-F5344CB8AC3E}">
        <p14:creationId xmlns:p14="http://schemas.microsoft.com/office/powerpoint/2010/main" val="220610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t>Let’s break it down into the process for a student.</a:t>
            </a:r>
          </a:p>
          <a:p>
            <a:pPr marL="171450" indent="-171450" eaLnBrk="1" hangingPunct="1">
              <a:spcBef>
                <a:spcPct val="0"/>
              </a:spcBef>
              <a:buFontTx/>
              <a:buChar char="•"/>
            </a:pPr>
            <a:r>
              <a:rPr lang="en-US"/>
              <a:t>For most kids, the cycle ends in March or April with their regional or state contest.</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4BDA29-122E-4EB2-AE0C-80056147C9FF}" type="slidenum">
              <a:rPr lang="en-US" smtClean="0">
                <a:latin typeface="Arial" charset="0"/>
                <a:cs typeface="Arial" charset="0"/>
              </a:rPr>
              <a:pPr/>
              <a:t>5</a:t>
            </a:fld>
            <a:endParaRPr lang="en-US">
              <a:latin typeface="Arial" charset="0"/>
              <a:cs typeface="Arial" charset="0"/>
            </a:endParaRPr>
          </a:p>
        </p:txBody>
      </p:sp>
    </p:spTree>
    <p:extLst>
      <p:ext uri="{BB962C8B-B14F-4D97-AF65-F5344CB8AC3E}">
        <p14:creationId xmlns:p14="http://schemas.microsoft.com/office/powerpoint/2010/main" val="250654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dirty="0"/>
              <a:t>The captain is responsible for guiding the team in accomplishing the necessary tasks.</a:t>
            </a:r>
          </a:p>
          <a:p>
            <a:pPr marL="171450" indent="-171450" eaLnBrk="1" hangingPunct="1">
              <a:spcBef>
                <a:spcPct val="0"/>
              </a:spcBef>
              <a:buFontTx/>
              <a:buChar char="•"/>
            </a:pPr>
            <a:r>
              <a:rPr lang="en-US" i="1" dirty="0"/>
              <a:t>You can add that “Captain” does not equal “commander.” This person is an experienced judge who guides the others on the team. He/she does not have greater power.</a:t>
            </a:r>
          </a:p>
          <a:p>
            <a:pPr marL="171450" indent="-171450" eaLnBrk="1" hangingPunct="1">
              <a:spcBef>
                <a:spcPct val="0"/>
              </a:spcBef>
              <a:buFontTx/>
              <a:buChar char="•"/>
            </a:pPr>
            <a:r>
              <a:rPr lang="en-US" i="1" dirty="0"/>
              <a:t>If a team cannot reach consensus, they should ask Rachel </a:t>
            </a:r>
            <a:r>
              <a:rPr lang="en-US" i="1" dirty="0" err="1"/>
              <a:t>Goossen</a:t>
            </a:r>
            <a:r>
              <a:rPr lang="en-US" i="1" dirty="0"/>
              <a:t> advice.</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D473F9-41C7-4FD9-BBD1-2A36EB39FADB}" type="slidenum">
              <a:rPr lang="en-US" smtClean="0">
                <a:latin typeface="Arial" charset="0"/>
                <a:cs typeface="Arial" charset="0"/>
              </a:rPr>
              <a:pPr/>
              <a:t>6</a:t>
            </a:fld>
            <a:endParaRPr lang="en-US">
              <a:latin typeface="Arial" charset="0"/>
              <a:cs typeface="Arial" charset="0"/>
            </a:endParaRPr>
          </a:p>
        </p:txBody>
      </p:sp>
    </p:spTree>
    <p:extLst>
      <p:ext uri="{BB962C8B-B14F-4D97-AF65-F5344CB8AC3E}">
        <p14:creationId xmlns:p14="http://schemas.microsoft.com/office/powerpoint/2010/main" val="91727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dirty="0"/>
              <a:t>To provide a focus for student research and topic selection, the  NHD contest has an annual theme.</a:t>
            </a:r>
          </a:p>
          <a:p>
            <a:pPr marL="171450" indent="-171450" eaLnBrk="1" hangingPunct="1">
              <a:spcBef>
                <a:spcPct val="0"/>
              </a:spcBef>
              <a:buFontTx/>
              <a:buChar char="•"/>
            </a:pPr>
            <a:r>
              <a:rPr lang="en-US" dirty="0"/>
              <a:t>It is big and broad on purpose to give students a lot of leeway. Their task is to justify how their topic fits the annual theme and demonstrates historical significance.</a:t>
            </a:r>
          </a:p>
          <a:p>
            <a:pPr marL="171450" indent="-171450" eaLnBrk="1" hangingPunct="1">
              <a:spcBef>
                <a:spcPct val="0"/>
              </a:spcBef>
              <a:buFontTx/>
              <a:buChar char="•"/>
            </a:pPr>
            <a:r>
              <a:rPr lang="en-US" dirty="0"/>
              <a:t>Students do not have to address all aspects of the theme and should not be penalized for not doing so. Of course, some topics will lend themselves naturally to all elements.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859C81-32B8-4E8D-93B1-DDABB5E72CC7}" type="slidenum">
              <a:rPr lang="en-US" smtClean="0">
                <a:latin typeface="Arial" charset="0"/>
                <a:cs typeface="Arial" charset="0"/>
              </a:rPr>
              <a:pPr/>
              <a:t>7</a:t>
            </a:fld>
            <a:endParaRPr lang="en-US">
              <a:latin typeface="Arial" charset="0"/>
              <a:cs typeface="Arial" charset="0"/>
            </a:endParaRPr>
          </a:p>
        </p:txBody>
      </p:sp>
    </p:spTree>
    <p:extLst>
      <p:ext uri="{BB962C8B-B14F-4D97-AF65-F5344CB8AC3E}">
        <p14:creationId xmlns:p14="http://schemas.microsoft.com/office/powerpoint/2010/main" val="214544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dirty="0"/>
              <a:t>The MOST important is historical quality, followed by relation to the theme.</a:t>
            </a:r>
          </a:p>
          <a:p>
            <a:pPr marL="171450" indent="-171450" eaLnBrk="1" hangingPunct="1">
              <a:spcBef>
                <a:spcPct val="0"/>
              </a:spcBef>
              <a:buFontTx/>
              <a:buChar char="•"/>
            </a:pPr>
            <a:r>
              <a:rPr lang="en-US" dirty="0"/>
              <a:t>Do NOT get hung up on clarity of presentation errors that can be fixed. Typos, glue smears, improper formatting, etc. can all be corrected before the next level.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C6690D-5EA0-4346-A044-1CF2F0715680}" type="slidenum">
              <a:rPr lang="en-US" smtClean="0">
                <a:latin typeface="Arial" charset="0"/>
                <a:cs typeface="Arial" charset="0"/>
              </a:rPr>
              <a:pPr/>
              <a:t>8</a:t>
            </a:fld>
            <a:endParaRPr lang="en-US">
              <a:latin typeface="Arial" charset="0"/>
              <a:cs typeface="Arial" charset="0"/>
            </a:endParaRPr>
          </a:p>
        </p:txBody>
      </p:sp>
    </p:spTree>
    <p:extLst>
      <p:ext uri="{BB962C8B-B14F-4D97-AF65-F5344CB8AC3E}">
        <p14:creationId xmlns:p14="http://schemas.microsoft.com/office/powerpoint/2010/main" val="132017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t>At the end of the day, you want the students to understand why you evaluated their work the way you did. The evaluation form is your tool.</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Students will review your evaluations very carefully as they try to understand why you did or did not advance their entry.  Help them by checking boxes in the same range and writing clear, unambiguous and constructive comments.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i="1" dirty="0"/>
              <a:t>If you have time, use this opportunity to briefly summarize the 2011 formal evaluation of NHD:</a:t>
            </a:r>
          </a:p>
          <a:p>
            <a:pPr marL="628650" lvl="1" indent="-171450" eaLnBrk="1" fontAlgn="auto" hangingPunct="1">
              <a:spcBef>
                <a:spcPts val="0"/>
              </a:spcBef>
              <a:spcAft>
                <a:spcPts val="0"/>
              </a:spcAft>
              <a:buFont typeface="Arial" panose="020B0604020202020204" pitchFamily="34" charset="0"/>
              <a:buChar char="•"/>
              <a:defRPr/>
            </a:pPr>
            <a:r>
              <a:rPr lang="en-US" dirty="0"/>
              <a:t>Students in 4 schools either did or did not participate in NHD for a year. Students did NOT self-select.</a:t>
            </a:r>
          </a:p>
          <a:p>
            <a:pPr marL="628650" lvl="1" indent="-171450" eaLnBrk="1" fontAlgn="auto" hangingPunct="1">
              <a:spcBef>
                <a:spcPts val="0"/>
              </a:spcBef>
              <a:spcAft>
                <a:spcPts val="0"/>
              </a:spcAft>
              <a:buFont typeface="Arial" panose="020B0604020202020204" pitchFamily="34" charset="0"/>
              <a:buChar char="•"/>
              <a:defRPr/>
            </a:pPr>
            <a:r>
              <a:rPr lang="en-US" dirty="0"/>
              <a:t>They were evaluated using standardized tests, writing samples, critical thinking exercises, etc.</a:t>
            </a:r>
          </a:p>
          <a:p>
            <a:pPr marL="628650" lvl="1" indent="-171450" eaLnBrk="1" fontAlgn="auto" hangingPunct="1">
              <a:spcBef>
                <a:spcPts val="0"/>
              </a:spcBef>
              <a:spcAft>
                <a:spcPts val="0"/>
              </a:spcAft>
              <a:buFont typeface="Arial" panose="020B0604020202020204" pitchFamily="34" charset="0"/>
              <a:buChar char="•"/>
              <a:defRPr/>
            </a:pPr>
            <a:r>
              <a:rPr lang="en-US" dirty="0"/>
              <a:t>The outcome – NHD students outperform their peers. </a:t>
            </a:r>
          </a:p>
          <a:p>
            <a:pPr marL="628650" lvl="1" indent="-171450" eaLnBrk="1" fontAlgn="auto" hangingPunct="1">
              <a:spcBef>
                <a:spcPts val="0"/>
              </a:spcBef>
              <a:spcAft>
                <a:spcPts val="0"/>
              </a:spcAft>
              <a:buFont typeface="Arial" panose="020B0604020202020204" pitchFamily="34" charset="0"/>
              <a:buChar char="•"/>
              <a:defRPr/>
            </a:pPr>
            <a:r>
              <a:rPr lang="en-US" dirty="0"/>
              <a:t>This holds true for all learning levels and for all subject areas beyond social studies.</a:t>
            </a:r>
          </a:p>
          <a:p>
            <a:pPr marL="628650" lvl="1" indent="-171450" eaLnBrk="1" fontAlgn="auto" hangingPunct="1">
              <a:spcBef>
                <a:spcPts val="0"/>
              </a:spcBef>
              <a:spcAft>
                <a:spcPts val="0"/>
              </a:spcAft>
              <a:buFont typeface="Arial" panose="020B0604020202020204" pitchFamily="34" charset="0"/>
              <a:buChar char="•"/>
              <a:defRPr/>
            </a:pPr>
            <a:r>
              <a:rPr lang="en-US" dirty="0"/>
              <a:t>NHD students are better writers and better at critical thinking and analysis, as well as perseverance, time management, and communication.</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0A9324-DEA4-45FF-B7B4-E9F7DFE56CBE}" type="slidenum">
              <a:rPr lang="en-US" smtClean="0">
                <a:latin typeface="Arial" charset="0"/>
                <a:cs typeface="Arial" charset="0"/>
              </a:rPr>
              <a:pPr/>
              <a:t>9</a:t>
            </a:fld>
            <a:endParaRPr lang="en-US">
              <a:latin typeface="Arial" charset="0"/>
              <a:cs typeface="Arial" charset="0"/>
            </a:endParaRPr>
          </a:p>
        </p:txBody>
      </p:sp>
    </p:spTree>
    <p:extLst>
      <p:ext uri="{BB962C8B-B14F-4D97-AF65-F5344CB8AC3E}">
        <p14:creationId xmlns:p14="http://schemas.microsoft.com/office/powerpoint/2010/main" val="287298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9" descr="Screen Shot 2015-07-06 at 7.03.51 PM.png"/>
          <p:cNvPicPr>
            <a:picLocks noChangeAspect="1"/>
          </p:cNvPicPr>
          <p:nvPr/>
        </p:nvPicPr>
        <p:blipFill>
          <a:blip r:embed="rId2"/>
          <a:srcRect/>
          <a:stretch>
            <a:fillRect/>
          </a:stretch>
        </p:blipFill>
        <p:spPr bwMode="auto">
          <a:xfrm>
            <a:off x="152400" y="152400"/>
            <a:ext cx="2743200" cy="4056063"/>
          </a:xfrm>
          <a:prstGeom prst="rect">
            <a:avLst/>
          </a:prstGeom>
          <a:noFill/>
          <a:ln w="9525">
            <a:noFill/>
            <a:miter lim="800000"/>
            <a:headEnd/>
            <a:tailEnd/>
          </a:ln>
        </p:spPr>
      </p:pic>
      <p:sp>
        <p:nvSpPr>
          <p:cNvPr id="17" name="Title 7"/>
          <p:cNvSpPr>
            <a:spLocks noGrp="1"/>
          </p:cNvSpPr>
          <p:nvPr>
            <p:ph type="title"/>
          </p:nvPr>
        </p:nvSpPr>
        <p:spPr>
          <a:xfrm>
            <a:off x="2895600" y="152400"/>
            <a:ext cx="5562600" cy="4038600"/>
          </a:xfrm>
        </p:spPr>
        <p:txBody>
          <a:bodyPr anchor="ctr"/>
          <a:lstStyle>
            <a:lvl1pPr algn="ctr">
              <a:defRPr sz="4000" b="1" i="0" baseline="0">
                <a:solidFill>
                  <a:srgbClr val="FF0000"/>
                </a:solidFill>
                <a:latin typeface="Constantia"/>
                <a:cs typeface="Constantia"/>
              </a:defRPr>
            </a:lvl1pPr>
          </a:lstStyle>
          <a:p>
            <a:r>
              <a:rPr lang="en-US" dirty="0"/>
              <a:t>Click to edit Master title style</a:t>
            </a:r>
          </a:p>
        </p:txBody>
      </p:sp>
      <p:sp>
        <p:nvSpPr>
          <p:cNvPr id="18" name="Text Placeholder 3"/>
          <p:cNvSpPr>
            <a:spLocks noGrp="1"/>
          </p:cNvSpPr>
          <p:nvPr>
            <p:ph type="body" sz="half" idx="2"/>
          </p:nvPr>
        </p:nvSpPr>
        <p:spPr>
          <a:xfrm>
            <a:off x="838200" y="4419600"/>
            <a:ext cx="7589520" cy="1752600"/>
          </a:xfrm>
        </p:spPr>
        <p:txBody>
          <a:bodyPr lIns="91440" tIns="0" rIns="91440" bIns="0">
            <a:normAutofit/>
          </a:bodyPr>
          <a:lstStyle>
            <a:lvl1pPr marL="0" indent="0" algn="ctr">
              <a:spcBef>
                <a:spcPts val="0"/>
              </a:spcBef>
              <a:spcAft>
                <a:spcPts val="600"/>
              </a:spcAft>
              <a:buNone/>
              <a:defRPr sz="2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BF3F5830-3E84-4309-A95C-3D27DFFC12DD}" type="datetimeFigureOut">
              <a:rPr lang="en-US"/>
              <a:pPr>
                <a:defRPr/>
              </a:pPr>
              <a:t>2/10/2021</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50EDBE3A-5C2C-468D-8CB4-88A8432603E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0C2CD74-8771-495B-A501-6A4BD132A8A8}" type="datetimeFigureOut">
              <a:rPr lang="en-US"/>
              <a:pPr>
                <a:defRPr/>
              </a:pPr>
              <a:t>2/10/2021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F87F2B-4F8F-49CD-B8C0-A64B76A4820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C2CB36A-78A1-4262-9089-2E0B25C1FB19}" type="datetimeFigureOut">
              <a:rPr lang="en-US"/>
              <a:pPr>
                <a:defRPr/>
              </a:pPr>
              <a:t>2/10/2021</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2E2118-38C0-4F77-B7A6-1D5002708DA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6" descr="nathistoryday.gif"/>
          <p:cNvPicPr>
            <a:picLocks noChangeAspect="1"/>
          </p:cNvPicPr>
          <p:nvPr/>
        </p:nvPicPr>
        <p:blipFill>
          <a:blip r:embed="rId2"/>
          <a:srcRect/>
          <a:stretch>
            <a:fillRect/>
          </a:stretch>
        </p:blipFill>
        <p:spPr bwMode="auto">
          <a:xfrm>
            <a:off x="914400" y="228600"/>
            <a:ext cx="1524000" cy="1524000"/>
          </a:xfrm>
          <a:prstGeom prst="rect">
            <a:avLst/>
          </a:prstGeom>
          <a:noFill/>
          <a:ln w="9525">
            <a:noFill/>
            <a:miter lim="800000"/>
            <a:headEnd/>
            <a:tailEnd/>
          </a:ln>
        </p:spPr>
      </p:pic>
      <p:sp>
        <p:nvSpPr>
          <p:cNvPr id="8" name="Content Placeholder 2"/>
          <p:cNvSpPr>
            <a:spLocks noGrp="1"/>
          </p:cNvSpPr>
          <p:nvPr>
            <p:ph idx="1"/>
          </p:nvPr>
        </p:nvSpPr>
        <p:spPr>
          <a:xfrm>
            <a:off x="914401" y="1905000"/>
            <a:ext cx="7555230" cy="4084320"/>
          </a:xfrm>
        </p:spPr>
        <p:txBody>
          <a:bodyPr/>
          <a:lstStyle>
            <a:lvl1pPr>
              <a:defRPr b="1">
                <a:solidFill>
                  <a:srgbClr val="FF0000"/>
                </a:solidFill>
                <a:latin typeface="Constantia"/>
                <a:cs typeface="Constantia"/>
              </a:defRPr>
            </a:lvl1pPr>
            <a:lvl2pPr marL="452438" indent="-339725">
              <a:buClr>
                <a:srgbClr val="FF0000"/>
              </a:buClr>
              <a:buFont typeface="Wingdings" charset="2"/>
              <a:buChar char="u"/>
              <a:defRPr>
                <a:solidFill>
                  <a:schemeClr val="tx1"/>
                </a:solidFill>
              </a:defRPr>
            </a:lvl2pPr>
            <a:lvl3pPr marL="749300" indent="-182563">
              <a:buFont typeface="Arial"/>
              <a:buChar char="•"/>
              <a:defRPr sz="18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10" name="Title 7"/>
          <p:cNvSpPr>
            <a:spLocks noGrp="1"/>
          </p:cNvSpPr>
          <p:nvPr>
            <p:ph type="title"/>
          </p:nvPr>
        </p:nvSpPr>
        <p:spPr>
          <a:xfrm>
            <a:off x="2438400" y="228600"/>
            <a:ext cx="6019800" cy="1524000"/>
          </a:xfrm>
        </p:spPr>
        <p:txBody>
          <a:bodyPr/>
          <a:lstStyle>
            <a:lvl1pPr>
              <a:defRPr sz="4000" b="1" i="0">
                <a:solidFill>
                  <a:srgbClr val="FF0000"/>
                </a:solidFill>
                <a:latin typeface="Constantia"/>
                <a:cs typeface="Constantia"/>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D0A44D9-FD31-4DD9-89F2-67EDD63B6958}" type="datetimeFigureOut">
              <a:rPr lang="en-US"/>
              <a:pPr>
                <a:defRPr/>
              </a:pPr>
              <a:t>2/10/2021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E81F43-A7B6-46D5-8937-8822942285C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gn="ctr">
              <a:lnSpc>
                <a:spcPct val="85000"/>
              </a:lnSpc>
              <a:defRPr sz="4400" b="1" i="0">
                <a:solidFill>
                  <a:srgbClr val="FF0000"/>
                </a:solidFill>
                <a:latin typeface="Constantia"/>
                <a:cs typeface="Constantia"/>
              </a:defRPr>
            </a:lvl1pPr>
          </a:lstStyle>
          <a:p>
            <a:r>
              <a:rPr lang="en-US"/>
              <a:t>Click to edit Master title style</a:t>
            </a:r>
            <a:endParaRPr lang="en-US" dirty="0"/>
          </a:p>
        </p:txBody>
      </p:sp>
      <p:sp>
        <p:nvSpPr>
          <p:cNvPr id="10" name="Text Placeholder 3"/>
          <p:cNvSpPr>
            <a:spLocks noGrp="1"/>
          </p:cNvSpPr>
          <p:nvPr>
            <p:ph type="body" sz="half" idx="2"/>
          </p:nvPr>
        </p:nvSpPr>
        <p:spPr>
          <a:xfrm>
            <a:off x="838200" y="4419600"/>
            <a:ext cx="7589520" cy="1752600"/>
          </a:xfrm>
        </p:spPr>
        <p:txBody>
          <a:bodyPr lIns="91440" tIns="0" rIns="91440" bIns="0">
            <a:normAutofit/>
          </a:bodyPr>
          <a:lstStyle>
            <a:lvl1pPr marL="0" indent="0" algn="ctr">
              <a:spcBef>
                <a:spcPts val="0"/>
              </a:spcBef>
              <a:spcAft>
                <a:spcPts val="600"/>
              </a:spcAft>
              <a:buNone/>
              <a:defRPr sz="2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4AE1854D-5055-406D-A2A9-024A41B38B9F}" type="datetimeFigureOut">
              <a:rPr lang="en-US"/>
              <a:pPr>
                <a:defRPr/>
              </a:pPr>
              <a:t>2/10/2021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6430CE-F52B-4F75-8C75-9CB5EA9A2F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sz="4000" b="1" i="0">
                <a:solidFill>
                  <a:srgbClr val="FF0000"/>
                </a:solidFill>
                <a:latin typeface="Constantia"/>
                <a:cs typeface="Constantia"/>
              </a:defRPr>
            </a:lvl1pPr>
          </a:lstStyle>
          <a:p>
            <a:r>
              <a:rPr lang="en-US"/>
              <a:t>Click to edit Master title style</a:t>
            </a:r>
            <a:endParaRPr lang="en-US" dirty="0"/>
          </a:p>
        </p:txBody>
      </p:sp>
      <p:sp>
        <p:nvSpPr>
          <p:cNvPr id="4" name="Content Placeholder 3"/>
          <p:cNvSpPr>
            <a:spLocks noGrp="1"/>
          </p:cNvSpPr>
          <p:nvPr>
            <p:ph sz="half" idx="2"/>
          </p:nvPr>
        </p:nvSpPr>
        <p:spPr>
          <a:xfrm>
            <a:off x="4663440" y="1845736"/>
            <a:ext cx="3703320" cy="4023359"/>
          </a:xfrm>
        </p:spPr>
        <p:txBody>
          <a:bodyPr/>
          <a:lstStyle>
            <a:lvl1pPr>
              <a:defRPr b="1">
                <a:solidFill>
                  <a:srgbClr val="FF0000"/>
                </a:solidFill>
              </a:defRPr>
            </a:lvl1pPr>
            <a:lvl2pPr marL="339725" indent="-282575">
              <a:buClr>
                <a:srgbClr val="FF0000"/>
              </a:buClr>
              <a:buFont typeface="Wingdings" charset="2"/>
              <a:buChar char="u"/>
              <a:defRPr>
                <a:solidFill>
                  <a:schemeClr val="tx1"/>
                </a:solidFill>
              </a:defRPr>
            </a:lvl2pPr>
            <a:lvl3pPr marL="566928" indent="-182880">
              <a:buFont typeface="Arial"/>
              <a:buChar char="•"/>
              <a:defRPr sz="1800">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9" name="Content Placeholder 3"/>
          <p:cNvSpPr>
            <a:spLocks noGrp="1"/>
          </p:cNvSpPr>
          <p:nvPr>
            <p:ph sz="half" idx="13"/>
          </p:nvPr>
        </p:nvSpPr>
        <p:spPr>
          <a:xfrm>
            <a:off x="838200" y="1844041"/>
            <a:ext cx="3703320" cy="4023359"/>
          </a:xfrm>
        </p:spPr>
        <p:txBody>
          <a:bodyPr/>
          <a:lstStyle>
            <a:lvl1pPr>
              <a:defRPr b="1">
                <a:solidFill>
                  <a:srgbClr val="FF0000"/>
                </a:solidFill>
              </a:defRPr>
            </a:lvl1pPr>
            <a:lvl2pPr marL="339725" indent="-282575">
              <a:buClr>
                <a:srgbClr val="FF0000"/>
              </a:buClr>
              <a:buFont typeface="Wingdings" charset="2"/>
              <a:buChar char="u"/>
              <a:defRPr>
                <a:solidFill>
                  <a:schemeClr val="tx1"/>
                </a:solidFill>
              </a:defRPr>
            </a:lvl2pPr>
            <a:lvl3pPr marL="566928" indent="-182880">
              <a:buFont typeface="Arial"/>
              <a:buChar char="•"/>
              <a:defRPr sz="1800">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Date Placeholder 3"/>
          <p:cNvSpPr>
            <a:spLocks noGrp="1"/>
          </p:cNvSpPr>
          <p:nvPr>
            <p:ph type="dt" sz="half" idx="14"/>
          </p:nvPr>
        </p:nvSpPr>
        <p:spPr/>
        <p:txBody>
          <a:bodyPr/>
          <a:lstStyle>
            <a:lvl1pPr>
              <a:defRPr/>
            </a:lvl1pPr>
          </a:lstStyle>
          <a:p>
            <a:pPr>
              <a:defRPr/>
            </a:pPr>
            <a:fld id="{332F0E39-D4BD-4D35-9C82-606C394DA35D}" type="datetimeFigureOut">
              <a:rPr lang="en-US"/>
              <a:pPr>
                <a:defRPr/>
              </a:pPr>
              <a:t>2/10/2021</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5779712-B61E-4404-B805-BFCEEADDD5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lvl1pPr>
              <a:defRPr b="1" i="0">
                <a:solidFill>
                  <a:srgbClr val="FF0000"/>
                </a:solidFill>
                <a:latin typeface="Constantia"/>
                <a:cs typeface="Constantia"/>
              </a:defRPr>
            </a:lvl1p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439948"/>
          </a:xfrm>
        </p:spPr>
        <p:txBody>
          <a:bodyPr lIns="91440" rIns="91440" anchor="ctr">
            <a:normAutofit/>
          </a:bodyPr>
          <a:lstStyle>
            <a:lvl1pPr marL="0" indent="0">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86000"/>
            <a:ext cx="3703320" cy="3583094"/>
          </a:xfrm>
        </p:spPr>
        <p:txBody>
          <a:bodyPr/>
          <a:lstStyle>
            <a:lvl1pPr>
              <a:defRPr>
                <a:solidFill>
                  <a:srgbClr val="FF0000"/>
                </a:solidFill>
              </a:defRPr>
            </a:lvl1pPr>
            <a:lvl2pPr marL="384048" indent="-182880">
              <a:buFont typeface="Arial"/>
              <a:buChar char="•"/>
              <a:defRPr>
                <a:solidFill>
                  <a:schemeClr val="tx1"/>
                </a:solidFill>
              </a:defRPr>
            </a:lvl2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63440" y="1846052"/>
            <a:ext cx="3703320" cy="439948"/>
          </a:xfrm>
        </p:spPr>
        <p:txBody>
          <a:bodyPr lIns="91440" rIns="91440" anchor="ctr">
            <a:normAutofit/>
          </a:bodyPr>
          <a:lstStyle>
            <a:lvl1pPr marL="0" indent="0">
              <a:buNone/>
              <a:defRPr sz="2000" b="1"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286000"/>
            <a:ext cx="3703320" cy="3583094"/>
          </a:xfrm>
        </p:spPr>
        <p:txBody>
          <a:bodyPr/>
          <a:lstStyle>
            <a:lvl1pPr>
              <a:defRPr>
                <a:solidFill>
                  <a:srgbClr val="FF0000"/>
                </a:solidFill>
              </a:defRPr>
            </a:lvl1pPr>
            <a:lvl2pPr marL="384048" indent="-182880">
              <a:buFont typeface="Arial"/>
              <a:buChar char="•"/>
              <a:defRPr>
                <a:solidFill>
                  <a:srgbClr val="000000"/>
                </a:solidFill>
              </a:defRPr>
            </a:lvl2pPr>
          </a:lstStyle>
          <a:p>
            <a:pPr lvl="0"/>
            <a:r>
              <a:rPr lang="en-US"/>
              <a:t>Click to edit Master text styles</a:t>
            </a:r>
          </a:p>
          <a:p>
            <a:pPr lvl="1"/>
            <a:r>
              <a:rPr lang="en-US"/>
              <a:t>Second level</a:t>
            </a:r>
          </a:p>
        </p:txBody>
      </p:sp>
      <p:sp>
        <p:nvSpPr>
          <p:cNvPr id="7" name="Date Placeholder 3"/>
          <p:cNvSpPr>
            <a:spLocks noGrp="1"/>
          </p:cNvSpPr>
          <p:nvPr>
            <p:ph type="dt" sz="half" idx="10"/>
          </p:nvPr>
        </p:nvSpPr>
        <p:spPr/>
        <p:txBody>
          <a:bodyPr/>
          <a:lstStyle>
            <a:lvl1pPr>
              <a:defRPr/>
            </a:lvl1pPr>
          </a:lstStyle>
          <a:p>
            <a:pPr>
              <a:defRPr/>
            </a:pPr>
            <a:fld id="{8DA301B0-AE0E-4E30-866F-B71294896478}" type="datetimeFigureOut">
              <a:rPr lang="en-US"/>
              <a:pPr>
                <a:defRPr/>
              </a:pPr>
              <a:t>2/10/2021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51E2B7-6ED7-4CC7-B264-90F157DA6BB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FF0000"/>
                </a:solidFill>
                <a:latin typeface="Constantia"/>
                <a:cs typeface="Constantia"/>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86D1F4D0-031E-4B4C-90B9-A07C80242266}" type="datetimeFigureOut">
              <a:rPr lang="en-US"/>
              <a:pPr>
                <a:defRPr/>
              </a:pPr>
              <a:t>2/10/2021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9D473B-3057-4583-8531-806D856855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B6094F7C-2B1A-4BB7-A6F1-1479C415B342}" type="datetimeFigureOut">
              <a:rPr lang="en-US"/>
              <a:pPr>
                <a:defRPr/>
              </a:pPr>
              <a:t>2/10/2021</a:t>
            </a:fld>
            <a:endParaRPr lang="en-US" dirty="0"/>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298843BE-7BCB-4BB2-8DCB-32A28B9CC8E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4"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9" descr="nathistoryday.gif"/>
          <p:cNvPicPr>
            <a:picLocks noChangeAspect="1"/>
          </p:cNvPicPr>
          <p:nvPr/>
        </p:nvPicPr>
        <p:blipFill>
          <a:blip r:embed="rId2"/>
          <a:srcRect/>
          <a:stretch>
            <a:fillRect/>
          </a:stretch>
        </p:blipFill>
        <p:spPr bwMode="auto">
          <a:xfrm>
            <a:off x="304800" y="3048000"/>
            <a:ext cx="2438400" cy="2438400"/>
          </a:xfrm>
          <a:prstGeom prst="rect">
            <a:avLst/>
          </a:prstGeom>
          <a:noFill/>
          <a:ln w="9525">
            <a:noFill/>
            <a:miter lim="800000"/>
            <a:headEnd/>
            <a:tailEnd/>
          </a:ln>
        </p:spPr>
      </p:pic>
      <p:sp>
        <p:nvSpPr>
          <p:cNvPr id="2" name="Title 1"/>
          <p:cNvSpPr>
            <a:spLocks noGrp="1"/>
          </p:cNvSpPr>
          <p:nvPr>
            <p:ph type="title"/>
          </p:nvPr>
        </p:nvSpPr>
        <p:spPr>
          <a:xfrm>
            <a:off x="342900" y="594359"/>
            <a:ext cx="2400300" cy="2286000"/>
          </a:xfrm>
        </p:spPr>
        <p:txBody>
          <a:bodyPr/>
          <a:lstStyle>
            <a:lvl1pPr>
              <a:defRPr sz="3600" b="0">
                <a:solidFill>
                  <a:srgbClr val="FFFFFF"/>
                </a:solidFill>
                <a:latin typeface="Constantia"/>
                <a:cs typeface="Constantia"/>
              </a:defRPr>
            </a:lvl1pPr>
          </a:lstStyle>
          <a:p>
            <a:r>
              <a:rPr lang="en-US"/>
              <a:t>Click to edit Master title style</a:t>
            </a:r>
            <a:endParaRPr lang="en-US" dirty="0"/>
          </a:p>
        </p:txBody>
      </p:sp>
      <p:sp>
        <p:nvSpPr>
          <p:cNvPr id="3" name="Content Placeholder 2"/>
          <p:cNvSpPr>
            <a:spLocks noGrp="1"/>
          </p:cNvSpPr>
          <p:nvPr>
            <p:ph idx="1"/>
          </p:nvPr>
        </p:nvSpPr>
        <p:spPr>
          <a:xfrm>
            <a:off x="3460237" y="609600"/>
            <a:ext cx="5009393" cy="5379720"/>
          </a:xfrm>
        </p:spPr>
        <p:txBody>
          <a:bodyPr/>
          <a:lstStyle>
            <a:lvl1pPr>
              <a:defRPr b="1">
                <a:solidFill>
                  <a:srgbClr val="FF0000"/>
                </a:solidFill>
                <a:latin typeface="Constantia"/>
                <a:cs typeface="Constantia"/>
              </a:defRPr>
            </a:lvl1pPr>
            <a:lvl2pPr marL="452438" indent="-339725">
              <a:buClr>
                <a:srgbClr val="FF0000"/>
              </a:buClr>
              <a:buFont typeface="Wingdings" charset="2"/>
              <a:buChar char="u"/>
              <a:defRPr>
                <a:solidFill>
                  <a:schemeClr val="tx1"/>
                </a:solidFill>
              </a:defRPr>
            </a:lvl2pPr>
            <a:lvl3pPr marL="749300" indent="-182563">
              <a:buFont typeface="Arial"/>
              <a:buChar char="•"/>
              <a:defRPr sz="180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fld id="{CA072E1D-847C-41E1-980B-08509A82D8BA}" type="datetimeFigureOut">
              <a:rPr lang="en-US"/>
              <a:pPr>
                <a:defRPr/>
              </a:pPr>
              <a:t>2/10/2021</a:t>
            </a:fld>
            <a:endParaRPr lang="en-US" dirty="0"/>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8150D93B-B84A-40B2-B8CD-A3C4D96E5DE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5400" b="1">
                <a:solidFill>
                  <a:srgbClr val="FFFFFF"/>
                </a:solidFill>
                <a:latin typeface="Constantia"/>
                <a:cs typeface="Constantia"/>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2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613D3721-FEAF-4768-AB92-D65FA50CC80E}" type="datetimeFigureOut">
              <a:rPr lang="en-US"/>
              <a:pPr>
                <a:defRPr/>
              </a:pPr>
              <a:t>2/10/2021</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7E396E5-418E-4F72-9089-35C24E48DAD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dirty="0"/>
              <a:t>Click to edit Master title</a:t>
            </a:r>
          </a:p>
        </p:txBody>
      </p:sp>
      <p:sp>
        <p:nvSpPr>
          <p:cNvPr id="1029" name="Text Placeholder 2"/>
          <p:cNvSpPr>
            <a:spLocks noGrp="1"/>
          </p:cNvSpPr>
          <p:nvPr>
            <p:ph type="body" idx="1"/>
          </p:nvPr>
        </p:nvSpPr>
        <p:spPr bwMode="auto">
          <a:xfrm>
            <a:off x="822325" y="1846263"/>
            <a:ext cx="75438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latin typeface="Arial" pitchFamily="34" charset="0"/>
                <a:cs typeface="Arial" pitchFamily="34" charset="0"/>
              </a:defRPr>
            </a:lvl1pPr>
          </a:lstStyle>
          <a:p>
            <a:pPr>
              <a:defRPr/>
            </a:pPr>
            <a:fld id="{AD60F4EC-AB18-49B0-A052-91115E3DBD51}" type="datetimeFigureOut">
              <a:rPr lang="en-US"/>
              <a:pPr>
                <a:defRPr/>
              </a:pPr>
              <a:t>2/10/2021</a:t>
            </a:fld>
            <a:endParaRPr lang="en-US" dirty="0"/>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a:solidFill>
                  <a:srgbClr val="FFFFFF"/>
                </a:solidFill>
                <a:latin typeface="Arial" pitchFamily="34" charset="0"/>
                <a:cs typeface="Arial" pitchFamily="34" charset="0"/>
              </a:defRPr>
            </a:lvl1pPr>
          </a:lstStyle>
          <a:p>
            <a:pPr>
              <a:defRPr/>
            </a:pPr>
            <a:fld id="{ABEEA036-9214-4EC3-8F84-A5104CBBC87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797" r:id="rId4"/>
    <p:sldLayoutId id="2147483796" r:id="rId5"/>
    <p:sldLayoutId id="2147483795" r:id="rId6"/>
    <p:sldLayoutId id="2147483801" r:id="rId7"/>
    <p:sldLayoutId id="2147483802" r:id="rId8"/>
    <p:sldLayoutId id="2147483803" r:id="rId9"/>
    <p:sldLayoutId id="2147483794" r:id="rId10"/>
    <p:sldLayoutId id="2147483804" r:id="rId11"/>
  </p:sldLayoutIdLst>
  <p:txStyles>
    <p:titleStyle>
      <a:lvl1pPr algn="l" rtl="0" eaLnBrk="0" fontAlgn="base" hangingPunct="0">
        <a:lnSpc>
          <a:spcPct val="85000"/>
        </a:lnSpc>
        <a:spcBef>
          <a:spcPct val="0"/>
        </a:spcBef>
        <a:spcAft>
          <a:spcPct val="0"/>
        </a:spcAft>
        <a:defRPr sz="4800" b="1" kern="1200" spc="-50">
          <a:solidFill>
            <a:srgbClr val="FF0000"/>
          </a:solidFill>
          <a:latin typeface="Constantia"/>
          <a:ea typeface="+mj-ea"/>
          <a:cs typeface="Constantia"/>
        </a:defRPr>
      </a:lvl1pPr>
      <a:lvl2pPr algn="l" rtl="0" eaLnBrk="0" fontAlgn="base" hangingPunct="0">
        <a:lnSpc>
          <a:spcPct val="85000"/>
        </a:lnSpc>
        <a:spcBef>
          <a:spcPct val="0"/>
        </a:spcBef>
        <a:spcAft>
          <a:spcPct val="0"/>
        </a:spcAft>
        <a:defRPr sz="4800" b="1">
          <a:solidFill>
            <a:srgbClr val="FF0000"/>
          </a:solidFill>
          <a:latin typeface="Constantia" pitchFamily="18" charset="0"/>
        </a:defRPr>
      </a:lvl2pPr>
      <a:lvl3pPr algn="l" rtl="0" eaLnBrk="0" fontAlgn="base" hangingPunct="0">
        <a:lnSpc>
          <a:spcPct val="85000"/>
        </a:lnSpc>
        <a:spcBef>
          <a:spcPct val="0"/>
        </a:spcBef>
        <a:spcAft>
          <a:spcPct val="0"/>
        </a:spcAft>
        <a:defRPr sz="4800" b="1">
          <a:solidFill>
            <a:srgbClr val="FF0000"/>
          </a:solidFill>
          <a:latin typeface="Constantia" pitchFamily="18" charset="0"/>
        </a:defRPr>
      </a:lvl3pPr>
      <a:lvl4pPr algn="l" rtl="0" eaLnBrk="0" fontAlgn="base" hangingPunct="0">
        <a:lnSpc>
          <a:spcPct val="85000"/>
        </a:lnSpc>
        <a:spcBef>
          <a:spcPct val="0"/>
        </a:spcBef>
        <a:spcAft>
          <a:spcPct val="0"/>
        </a:spcAft>
        <a:defRPr sz="4800" b="1">
          <a:solidFill>
            <a:srgbClr val="FF0000"/>
          </a:solidFill>
          <a:latin typeface="Constantia" pitchFamily="18" charset="0"/>
        </a:defRPr>
      </a:lvl4pPr>
      <a:lvl5pPr algn="l" rtl="0" eaLnBrk="0" fontAlgn="base" hangingPunct="0">
        <a:lnSpc>
          <a:spcPct val="85000"/>
        </a:lnSpc>
        <a:spcBef>
          <a:spcPct val="0"/>
        </a:spcBef>
        <a:spcAft>
          <a:spcPct val="0"/>
        </a:spcAft>
        <a:defRPr sz="4800" b="1">
          <a:solidFill>
            <a:srgbClr val="FF0000"/>
          </a:solidFill>
          <a:latin typeface="Constantia" pitchFamily="18" charset="0"/>
        </a:defRPr>
      </a:lvl5pPr>
      <a:lvl6pPr marL="457200" algn="l" rtl="0" fontAlgn="base">
        <a:lnSpc>
          <a:spcPct val="85000"/>
        </a:lnSpc>
        <a:spcBef>
          <a:spcPct val="0"/>
        </a:spcBef>
        <a:spcAft>
          <a:spcPct val="0"/>
        </a:spcAft>
        <a:defRPr sz="4800" b="1">
          <a:solidFill>
            <a:srgbClr val="FF0000"/>
          </a:solidFill>
          <a:latin typeface="Constantia" pitchFamily="18" charset="0"/>
        </a:defRPr>
      </a:lvl6pPr>
      <a:lvl7pPr marL="914400" algn="l" rtl="0" fontAlgn="base">
        <a:lnSpc>
          <a:spcPct val="85000"/>
        </a:lnSpc>
        <a:spcBef>
          <a:spcPct val="0"/>
        </a:spcBef>
        <a:spcAft>
          <a:spcPct val="0"/>
        </a:spcAft>
        <a:defRPr sz="4800" b="1">
          <a:solidFill>
            <a:srgbClr val="FF0000"/>
          </a:solidFill>
          <a:latin typeface="Constantia" pitchFamily="18" charset="0"/>
        </a:defRPr>
      </a:lvl7pPr>
      <a:lvl8pPr marL="1371600" algn="l" rtl="0" fontAlgn="base">
        <a:lnSpc>
          <a:spcPct val="85000"/>
        </a:lnSpc>
        <a:spcBef>
          <a:spcPct val="0"/>
        </a:spcBef>
        <a:spcAft>
          <a:spcPct val="0"/>
        </a:spcAft>
        <a:defRPr sz="4800" b="1">
          <a:solidFill>
            <a:srgbClr val="FF0000"/>
          </a:solidFill>
          <a:latin typeface="Constantia" pitchFamily="18" charset="0"/>
        </a:defRPr>
      </a:lvl8pPr>
      <a:lvl9pPr marL="1828800" algn="l" rtl="0" fontAlgn="base">
        <a:lnSpc>
          <a:spcPct val="85000"/>
        </a:lnSpc>
        <a:spcBef>
          <a:spcPct val="0"/>
        </a:spcBef>
        <a:spcAft>
          <a:spcPct val="0"/>
        </a:spcAft>
        <a:defRPr sz="4800" b="1">
          <a:solidFill>
            <a:srgbClr val="FF0000"/>
          </a:solidFill>
          <a:latin typeface="Constantia" pitchFamily="18"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FF0000"/>
          </a:solidFill>
          <a:latin typeface="+mn-lt"/>
          <a:ea typeface="+mn-ea"/>
          <a:cs typeface="+mn-cs"/>
        </a:defRPr>
      </a:lvl1pPr>
      <a:lvl2pPr marL="339725" indent="-282575" algn="l" rtl="0" eaLnBrk="0" fontAlgn="base" hangingPunct="0">
        <a:lnSpc>
          <a:spcPct val="90000"/>
        </a:lnSpc>
        <a:spcBef>
          <a:spcPts val="200"/>
        </a:spcBef>
        <a:spcAft>
          <a:spcPts val="400"/>
        </a:spcAft>
        <a:buClr>
          <a:srgbClr val="FF0000"/>
        </a:buClr>
        <a:buFont typeface="Wingdings" pitchFamily="2" charset="2"/>
        <a:buChar char="u"/>
        <a:defRPr kern="1200">
          <a:solidFill>
            <a:srgbClr val="00000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charset="0"/>
        <a:buChar char="•"/>
        <a:defRPr kern="1200">
          <a:solidFill>
            <a:srgbClr val="00000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5562600" cy="4038600"/>
          </a:xfrm>
        </p:spPr>
        <p:txBody>
          <a:bodyPr wrap="square" numCol="1" anchorCtr="0" compatLnSpc="1">
            <a:prstTxWarp prst="textNoShape">
              <a:avLst/>
            </a:prstTxWarp>
          </a:bodyPr>
          <a:lstStyle/>
          <a:p>
            <a:pPr eaLnBrk="1" hangingPunct="1"/>
            <a:r>
              <a:rPr lang="en-US" dirty="0">
                <a:latin typeface="Constantia" pitchFamily="18" charset="0"/>
              </a:rPr>
              <a:t>KANSAS HISTORY DAY AND NATIONAL </a:t>
            </a:r>
            <a:br>
              <a:rPr lang="en-US" dirty="0">
                <a:latin typeface="Constantia" pitchFamily="18" charset="0"/>
              </a:rPr>
            </a:br>
            <a:r>
              <a:rPr lang="en-US" dirty="0">
                <a:latin typeface="Constantia" pitchFamily="18" charset="0"/>
              </a:rPr>
              <a:t>HISTORY DAY 2021</a:t>
            </a:r>
          </a:p>
        </p:txBody>
      </p:sp>
      <p:sp>
        <p:nvSpPr>
          <p:cNvPr id="15362" name="Subtitle 2"/>
          <p:cNvSpPr>
            <a:spLocks noGrp="1"/>
          </p:cNvSpPr>
          <p:nvPr>
            <p:ph type="body" sz="half" idx="2"/>
          </p:nvPr>
        </p:nvSpPr>
        <p:spPr>
          <a:xfrm>
            <a:off x="838200" y="4419600"/>
            <a:ext cx="7589838" cy="1752600"/>
          </a:xfrm>
        </p:spPr>
        <p:txBody>
          <a:bodyPr/>
          <a:lstStyle/>
          <a:p>
            <a:pPr eaLnBrk="1" hangingPunct="1">
              <a:spcBef>
                <a:spcPct val="0"/>
              </a:spcBef>
            </a:pPr>
            <a:r>
              <a:rPr lang="en-US"/>
              <a:t>Judges’ Orientation</a:t>
            </a:r>
          </a:p>
        </p:txBody>
      </p:sp>
      <p:pic>
        <p:nvPicPr>
          <p:cNvPr id="15363" name="Picture 3"/>
          <p:cNvPicPr>
            <a:picLocks noChangeAspect="1"/>
          </p:cNvPicPr>
          <p:nvPr/>
        </p:nvPicPr>
        <p:blipFill>
          <a:blip r:embed="rId3"/>
          <a:srcRect/>
          <a:stretch>
            <a:fillRect/>
          </a:stretch>
        </p:blipFill>
        <p:spPr bwMode="auto">
          <a:xfrm>
            <a:off x="228600" y="1676400"/>
            <a:ext cx="2590800" cy="2344738"/>
          </a:xfrm>
          <a:prstGeom prst="rect">
            <a:avLst/>
          </a:prstGeom>
          <a:noFill/>
          <a:ln w="9525">
            <a:noFill/>
            <a:miter lim="800000"/>
            <a:headEnd/>
            <a:tailEnd/>
          </a:ln>
        </p:spPr>
      </p:pic>
      <p:pic>
        <p:nvPicPr>
          <p:cNvPr id="15364" name="Picture 5" descr="Small KHD Logo"/>
          <p:cNvPicPr>
            <a:picLocks noChangeAspect="1" noChangeArrowheads="1"/>
          </p:cNvPicPr>
          <p:nvPr/>
        </p:nvPicPr>
        <p:blipFill>
          <a:blip r:embed="rId4"/>
          <a:srcRect/>
          <a:stretch>
            <a:fillRect/>
          </a:stretch>
        </p:blipFill>
        <p:spPr bwMode="auto">
          <a:xfrm>
            <a:off x="6172200" y="4648200"/>
            <a:ext cx="2667000" cy="1403350"/>
          </a:xfrm>
          <a:prstGeom prst="rect">
            <a:avLst/>
          </a:prstGeom>
          <a:noFill/>
          <a:ln w="9525" algn="in">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762000" y="1905000"/>
            <a:ext cx="7696200" cy="4191000"/>
          </a:xfrm>
        </p:spPr>
        <p:txBody>
          <a:bodyPr/>
          <a:lstStyle/>
          <a:p>
            <a:pPr marL="0" indent="0" eaLnBrk="1" hangingPunct="1">
              <a:buClr>
                <a:srgbClr val="FF0000"/>
              </a:buClr>
              <a:buFont typeface="Calibri" pitchFamily="34" charset="0"/>
              <a:buNone/>
            </a:pPr>
            <a:r>
              <a:rPr lang="en-US" sz="2400" dirty="0">
                <a:latin typeface="Calibri" pitchFamily="34" charset="0"/>
              </a:rPr>
              <a:t>Comments:</a:t>
            </a:r>
          </a:p>
          <a:p>
            <a:pPr lvl="1" eaLnBrk="1" hangingPunct="1">
              <a:buFont typeface="Wingdings" pitchFamily="2" charset="2"/>
              <a:buChar char="u"/>
            </a:pPr>
            <a:r>
              <a:rPr lang="en-US" sz="2400" dirty="0"/>
              <a:t>Explain your rankings through constructive and positive  comments.</a:t>
            </a:r>
          </a:p>
          <a:p>
            <a:pPr lvl="1" eaLnBrk="1" hangingPunct="1">
              <a:buFont typeface="Wingdings" pitchFamily="2" charset="2"/>
              <a:buChar char="u"/>
            </a:pPr>
            <a:r>
              <a:rPr lang="en-US" sz="2400" dirty="0"/>
              <a:t>Phrase your comments clearly.</a:t>
            </a:r>
          </a:p>
          <a:p>
            <a:pPr lvl="1" eaLnBrk="1" hangingPunct="1">
              <a:buFont typeface="Wingdings" pitchFamily="2" charset="2"/>
              <a:buChar char="u"/>
            </a:pPr>
            <a:r>
              <a:rPr lang="en-US" sz="2400" dirty="0"/>
              <a:t>Explain how they can improve so they can be more successful next time. </a:t>
            </a:r>
          </a:p>
          <a:p>
            <a:pPr lvl="1" eaLnBrk="1" hangingPunct="1">
              <a:buFont typeface="Wingdings" pitchFamily="2" charset="2"/>
              <a:buChar char="u"/>
            </a:pPr>
            <a:r>
              <a:rPr lang="en-US" sz="2400" dirty="0"/>
              <a:t>Expect quality, but remember that you are evaluating the work of young students who are just beginning to learn historical research, project development and presentation techniques.</a:t>
            </a:r>
          </a:p>
          <a:p>
            <a:pPr lvl="1" eaLnBrk="1" hangingPunct="1">
              <a:buFont typeface="Wingdings" pitchFamily="2" charset="2"/>
              <a:buChar char="u"/>
            </a:pPr>
            <a:r>
              <a:rPr lang="en-US" sz="2400" dirty="0"/>
              <a:t>Deliberate together and reach consensus.</a:t>
            </a:r>
            <a:endParaRPr lang="en-US" sz="2400" b="1" dirty="0"/>
          </a:p>
        </p:txBody>
      </p:sp>
      <p:sp>
        <p:nvSpPr>
          <p:cNvPr id="15362" name="Title 1"/>
          <p:cNvSpPr>
            <a:spLocks noGrp="1"/>
          </p:cNvSpPr>
          <p:nvPr>
            <p:ph type="title"/>
          </p:nvPr>
        </p:nvSpPr>
        <p:spPr>
          <a:xfrm>
            <a:off x="2743200" y="228600"/>
            <a:ext cx="5715000" cy="1219200"/>
          </a:xfrm>
        </p:spPr>
        <p:txBody>
          <a:bodyPr/>
          <a:lstStyle/>
          <a:p>
            <a:pPr eaLnBrk="1" fontAlgn="auto" hangingPunct="1">
              <a:spcAft>
                <a:spcPts val="0"/>
              </a:spcAft>
              <a:defRPr/>
            </a:pPr>
            <a:r>
              <a:rPr lang="en-US" sz="3800" dirty="0"/>
              <a:t>Evaluating Entries: How</a:t>
            </a:r>
          </a:p>
        </p:txBody>
      </p:sp>
      <p:pic>
        <p:nvPicPr>
          <p:cNvPr id="39939" name="Picture 3"/>
          <p:cNvPicPr>
            <a:picLocks noChangeAspect="1"/>
          </p:cNvPicPr>
          <p:nvPr/>
        </p:nvPicPr>
        <p:blipFill>
          <a:blip r:embed="rId3"/>
          <a:srcRect/>
          <a:stretch>
            <a:fillRect/>
          </a:stretch>
        </p:blipFill>
        <p:spPr bwMode="auto">
          <a:xfrm>
            <a:off x="762000" y="228600"/>
            <a:ext cx="1828800" cy="1533525"/>
          </a:xfrm>
          <a:prstGeom prst="rect">
            <a:avLst/>
          </a:prstGeom>
          <a:noFill/>
          <a:ln w="9525">
            <a:noFill/>
            <a:miter lim="800000"/>
            <a:headEnd/>
            <a:tailEnd/>
          </a:ln>
        </p:spPr>
      </p:pic>
      <p:pic>
        <p:nvPicPr>
          <p:cNvPr id="5" name="Picture 5" descr="Small KHD Logo">
            <a:extLst>
              <a:ext uri="{FF2B5EF4-FFF2-40B4-BE49-F238E27FC236}">
                <a16:creationId xmlns:a16="http://schemas.microsoft.com/office/drawing/2014/main" id="{0851A2C7-0993-4D3B-8697-EDE2E04C09D8}"/>
              </a:ext>
            </a:extLst>
          </p:cNvPr>
          <p:cNvPicPr>
            <a:picLocks noChangeAspect="1" noChangeArrowheads="1"/>
          </p:cNvPicPr>
          <p:nvPr/>
        </p:nvPicPr>
        <p:blipFill>
          <a:blip r:embed="rId4"/>
          <a:srcRect/>
          <a:stretch>
            <a:fillRect/>
          </a:stretch>
        </p:blipFill>
        <p:spPr bwMode="auto">
          <a:xfrm>
            <a:off x="6392892" y="1447800"/>
            <a:ext cx="1447800" cy="761819"/>
          </a:xfrm>
          <a:prstGeom prst="rect">
            <a:avLst/>
          </a:prstGeom>
          <a:noFill/>
          <a:ln w="9525" algn="in">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3080C9-FF08-44FF-A656-66E3168E1670}" type="slidenum">
              <a:rPr lang="en-US"/>
              <a:pPr>
                <a:defRPr/>
              </a:pPr>
              <a:t>11</a:t>
            </a:fld>
            <a:endParaRPr lang="en-US" dirty="0"/>
          </a:p>
        </p:txBody>
      </p:sp>
      <p:sp>
        <p:nvSpPr>
          <p:cNvPr id="41986" name="Content Placeholder 2"/>
          <p:cNvSpPr>
            <a:spLocks noGrp="1"/>
          </p:cNvSpPr>
          <p:nvPr>
            <p:ph idx="1"/>
          </p:nvPr>
        </p:nvSpPr>
        <p:spPr>
          <a:xfrm>
            <a:off x="762000" y="1905000"/>
            <a:ext cx="7646988" cy="4275138"/>
          </a:xfrm>
        </p:spPr>
        <p:txBody>
          <a:bodyPr/>
          <a:lstStyle/>
          <a:p>
            <a:pPr eaLnBrk="1" hangingPunct="1">
              <a:spcBef>
                <a:spcPts val="400"/>
              </a:spcBef>
            </a:pPr>
            <a:r>
              <a:rPr lang="en-US" sz="4000" b="0">
                <a:latin typeface="Calibri" pitchFamily="34" charset="0"/>
              </a:rPr>
              <a:t>What?</a:t>
            </a:r>
          </a:p>
          <a:p>
            <a:pPr lvl="1" eaLnBrk="1" hangingPunct="1">
              <a:spcBef>
                <a:spcPts val="400"/>
              </a:spcBef>
              <a:spcAft>
                <a:spcPts val="150"/>
              </a:spcAft>
              <a:buFont typeface="Wingdings" pitchFamily="2" charset="2"/>
              <a:buChar char="u"/>
            </a:pPr>
            <a:r>
              <a:rPr lang="en-US" sz="3600"/>
              <a:t>Rules for all entries </a:t>
            </a:r>
          </a:p>
          <a:p>
            <a:pPr lvl="1" eaLnBrk="1" hangingPunct="1">
              <a:spcBef>
                <a:spcPts val="400"/>
              </a:spcBef>
              <a:spcAft>
                <a:spcPts val="150"/>
              </a:spcAft>
              <a:buFont typeface="Wingdings" pitchFamily="2" charset="2"/>
              <a:buChar char="u"/>
            </a:pPr>
            <a:r>
              <a:rPr lang="en-US" sz="3600"/>
              <a:t>Specific rules for </a:t>
            </a:r>
          </a:p>
          <a:p>
            <a:pPr lvl="2" eaLnBrk="1" hangingPunct="1">
              <a:spcBef>
                <a:spcPts val="400"/>
              </a:spcBef>
              <a:spcAft>
                <a:spcPts val="150"/>
              </a:spcAft>
              <a:buFont typeface="Arial" charset="0"/>
              <a:buNone/>
            </a:pPr>
            <a:r>
              <a:rPr lang="en-US" sz="3600"/>
              <a:t>each category </a:t>
            </a:r>
          </a:p>
          <a:p>
            <a:pPr eaLnBrk="1" hangingPunct="1">
              <a:spcBef>
                <a:spcPts val="400"/>
              </a:spcBef>
            </a:pPr>
            <a:endParaRPr lang="en-US" sz="1800" b="0">
              <a:latin typeface="Calibri" pitchFamily="34" charset="0"/>
            </a:endParaRPr>
          </a:p>
          <a:p>
            <a:pPr eaLnBrk="1" hangingPunct="1">
              <a:spcBef>
                <a:spcPts val="400"/>
              </a:spcBef>
            </a:pPr>
            <a:r>
              <a:rPr lang="en-US" sz="4000" b="0">
                <a:latin typeface="Calibri" pitchFamily="34" charset="0"/>
              </a:rPr>
              <a:t>Why? </a:t>
            </a:r>
          </a:p>
          <a:p>
            <a:pPr lvl="1" eaLnBrk="1" hangingPunct="1">
              <a:spcBef>
                <a:spcPts val="400"/>
              </a:spcBef>
              <a:spcAft>
                <a:spcPts val="150"/>
              </a:spcAft>
              <a:buFont typeface="Wingdings" pitchFamily="2" charset="2"/>
              <a:buChar char="u"/>
            </a:pPr>
            <a:r>
              <a:rPr lang="en-US" sz="3600"/>
              <a:t>Apples to apples</a:t>
            </a:r>
          </a:p>
          <a:p>
            <a:pPr lvl="2" eaLnBrk="1" hangingPunct="1">
              <a:spcBef>
                <a:spcPts val="400"/>
              </a:spcBef>
              <a:spcAft>
                <a:spcPts val="150"/>
              </a:spcAft>
              <a:buFont typeface="Arial" charset="0"/>
              <a:buChar char="•"/>
            </a:pPr>
            <a:endParaRPr lang="en-US" sz="2900" b="1">
              <a:solidFill>
                <a:srgbClr val="0070C0"/>
              </a:solidFill>
            </a:endParaRPr>
          </a:p>
          <a:p>
            <a:pPr eaLnBrk="1" hangingPunct="1"/>
            <a:endParaRPr lang="en-US" sz="2500">
              <a:latin typeface="Lucida Sans Unicode" pitchFamily="34" charset="0"/>
            </a:endParaRPr>
          </a:p>
        </p:txBody>
      </p:sp>
      <p:sp>
        <p:nvSpPr>
          <p:cNvPr id="2" name="Title 1"/>
          <p:cNvSpPr>
            <a:spLocks noGrp="1"/>
          </p:cNvSpPr>
          <p:nvPr>
            <p:ph type="title"/>
          </p:nvPr>
        </p:nvSpPr>
        <p:spPr>
          <a:xfrm>
            <a:off x="2743200" y="365125"/>
            <a:ext cx="5472113" cy="625475"/>
          </a:xfrm>
        </p:spPr>
        <p:txBody>
          <a:bodyPr/>
          <a:lstStyle/>
          <a:p>
            <a:pPr eaLnBrk="1" fontAlgn="auto" hangingPunct="1">
              <a:spcAft>
                <a:spcPts val="0"/>
              </a:spcAft>
              <a:defRPr/>
            </a:pPr>
            <a:r>
              <a:rPr lang="en-US" dirty="0">
                <a:latin typeface="Constantia" pitchFamily="18" charset="0"/>
              </a:rPr>
              <a:t>Contest Rules</a:t>
            </a:r>
          </a:p>
        </p:txBody>
      </p:sp>
      <p:pic>
        <p:nvPicPr>
          <p:cNvPr id="41988" name="Picture 4" descr="2015 Rule Book.png"/>
          <p:cNvPicPr>
            <a:picLocks noChangeAspect="1"/>
          </p:cNvPicPr>
          <p:nvPr/>
        </p:nvPicPr>
        <p:blipFill>
          <a:blip r:embed="rId3"/>
          <a:srcRect/>
          <a:stretch>
            <a:fillRect/>
          </a:stretch>
        </p:blipFill>
        <p:spPr bwMode="auto">
          <a:xfrm>
            <a:off x="5553075" y="2133600"/>
            <a:ext cx="2676525" cy="3581400"/>
          </a:xfrm>
          <a:prstGeom prst="rect">
            <a:avLst/>
          </a:prstGeom>
          <a:noFill/>
          <a:ln w="9525">
            <a:noFill/>
            <a:miter lim="800000"/>
            <a:headEnd/>
            <a:tailEnd/>
          </a:ln>
        </p:spPr>
      </p:pic>
      <p:pic>
        <p:nvPicPr>
          <p:cNvPr id="41989" name="Picture 5"/>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7" name="Picture 5" descr="Small KHD Logo">
            <a:extLst>
              <a:ext uri="{FF2B5EF4-FFF2-40B4-BE49-F238E27FC236}">
                <a16:creationId xmlns:a16="http://schemas.microsoft.com/office/drawing/2014/main" id="{3F6212B3-93CE-40A4-A292-23F91F461EB9}"/>
              </a:ext>
            </a:extLst>
          </p:cNvPr>
          <p:cNvPicPr>
            <a:picLocks noChangeAspect="1" noChangeArrowheads="1"/>
          </p:cNvPicPr>
          <p:nvPr/>
        </p:nvPicPr>
        <p:blipFill>
          <a:blip r:embed="rId5"/>
          <a:srcRect/>
          <a:stretch>
            <a:fillRect/>
          </a:stretch>
        </p:blipFill>
        <p:spPr bwMode="auto">
          <a:xfrm>
            <a:off x="6375587" y="564356"/>
            <a:ext cx="2098301" cy="1104106"/>
          </a:xfrm>
          <a:prstGeom prst="rect">
            <a:avLst/>
          </a:prstGeom>
          <a:noFill/>
          <a:ln w="9525" algn="in">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4"/>
          <p:cNvSpPr>
            <a:spLocks noGrp="1"/>
          </p:cNvSpPr>
          <p:nvPr>
            <p:ph idx="1"/>
          </p:nvPr>
        </p:nvSpPr>
        <p:spPr>
          <a:xfrm>
            <a:off x="914400" y="1905000"/>
            <a:ext cx="7554913" cy="4084638"/>
          </a:xfrm>
        </p:spPr>
        <p:txBody>
          <a:bodyPr/>
          <a:lstStyle/>
          <a:p>
            <a:pPr eaLnBrk="1" hangingPunct="1"/>
            <a:endParaRPr lang="en-US">
              <a:latin typeface="Constantia" pitchFamily="18" charset="0"/>
            </a:endParaRPr>
          </a:p>
        </p:txBody>
      </p:sp>
      <p:graphicFrame>
        <p:nvGraphicFramePr>
          <p:cNvPr id="6" name="Content Placeholder 3"/>
          <p:cNvGraphicFramePr>
            <a:graphicFrameLocks/>
          </p:cNvGraphicFramePr>
          <p:nvPr/>
        </p:nvGraphicFramePr>
        <p:xfrm>
          <a:off x="457200" y="228600"/>
          <a:ext cx="8229600" cy="60198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49988">
                <a:tc>
                  <a:txBody>
                    <a:bodyPr/>
                    <a:lstStyle/>
                    <a:p>
                      <a:endParaRPr lang="en-US" sz="1600" dirty="0">
                        <a:latin typeface="Calibri" panose="020F0502020204030204" pitchFamily="34" charset="0"/>
                        <a:cs typeface="Lucida Sans Unicode" pitchFamily="34" charset="0"/>
                      </a:endParaRPr>
                    </a:p>
                  </a:txBody>
                  <a:tcPr/>
                </a:tc>
                <a:tc>
                  <a:txBody>
                    <a:bodyPr/>
                    <a:lstStyle/>
                    <a:p>
                      <a:r>
                        <a:rPr lang="en-US" sz="1600" dirty="0">
                          <a:latin typeface="Calibri" panose="020F0502020204030204" pitchFamily="34" charset="0"/>
                          <a:cs typeface="Lucida Sans Unicode" pitchFamily="34" charset="0"/>
                        </a:rPr>
                        <a:t>Minor Infraction</a:t>
                      </a:r>
                    </a:p>
                  </a:txBody>
                  <a:tcPr/>
                </a:tc>
                <a:tc>
                  <a:txBody>
                    <a:bodyPr/>
                    <a:lstStyle/>
                    <a:p>
                      <a:r>
                        <a:rPr lang="en-US" sz="1600" dirty="0">
                          <a:latin typeface="Calibri" panose="020F0502020204030204" pitchFamily="34" charset="0"/>
                          <a:cs typeface="Lucida Sans Unicode" pitchFamily="34" charset="0"/>
                        </a:rPr>
                        <a:t>Major Infraction</a:t>
                      </a:r>
                    </a:p>
                  </a:txBody>
                  <a:tcPr/>
                </a:tc>
                <a:tc>
                  <a:txBody>
                    <a:bodyPr/>
                    <a:lstStyle/>
                    <a:p>
                      <a:r>
                        <a:rPr lang="en-US" sz="1600" dirty="0">
                          <a:latin typeface="Calibri" panose="020F0502020204030204" pitchFamily="34" charset="0"/>
                          <a:cs typeface="Lucida Sans Unicode" pitchFamily="34" charset="0"/>
                        </a:rPr>
                        <a:t>Disqualification</a:t>
                      </a:r>
                    </a:p>
                  </a:txBody>
                  <a:tcPr/>
                </a:tc>
                <a:extLst>
                  <a:ext uri="{0D108BD9-81ED-4DB2-BD59-A6C34878D82A}">
                    <a16:rowId xmlns:a16="http://schemas.microsoft.com/office/drawing/2014/main" val="10000"/>
                  </a:ext>
                </a:extLst>
              </a:tr>
              <a:tr h="2147656">
                <a:tc>
                  <a:txBody>
                    <a:bodyPr/>
                    <a:lstStyle/>
                    <a:p>
                      <a:r>
                        <a:rPr lang="en-US" sz="1600" b="1" dirty="0">
                          <a:latin typeface="Calibri" panose="020F0502020204030204" pitchFamily="34" charset="0"/>
                          <a:cs typeface="Lucida Sans Unicode" pitchFamily="34" charset="0"/>
                        </a:rPr>
                        <a:t>Definition</a:t>
                      </a:r>
                    </a:p>
                  </a:txBody>
                  <a:tcPr/>
                </a:tc>
                <a:tc>
                  <a:txBody>
                    <a:bodyPr/>
                    <a:lstStyle/>
                    <a:p>
                      <a:r>
                        <a:rPr lang="en-US" sz="1600" dirty="0">
                          <a:latin typeface="Calibri" panose="020F0502020204030204" pitchFamily="34" charset="0"/>
                          <a:cs typeface="Lucida Sans Unicode" pitchFamily="34" charset="0"/>
                        </a:rPr>
                        <a:t>A violation that does not provide a competitive advantage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Lucida Sans Unicode" pitchFamily="34" charset="0"/>
                        </a:rPr>
                        <a:t>Exceeding any of the equalizers(time, size, words), thus creating a competitive advantage by being able to provide more information</a:t>
                      </a:r>
                    </a:p>
                  </a:txBody>
                  <a:tcPr/>
                </a:tc>
                <a:tc>
                  <a:txBody>
                    <a:bodyPr/>
                    <a:lstStyle/>
                    <a:p>
                      <a:r>
                        <a:rPr lang="en-US" sz="1600" dirty="0">
                          <a:latin typeface="Calibri" panose="020F0502020204030204" pitchFamily="34" charset="0"/>
                          <a:cs typeface="Lucida Sans Unicode" pitchFamily="34" charset="0"/>
                        </a:rPr>
                        <a:t>The ONLY grounds for this are: </a:t>
                      </a:r>
                    </a:p>
                    <a:p>
                      <a:pPr marL="342900" indent="-342900">
                        <a:buAutoNum type="arabicPeriod"/>
                      </a:pPr>
                      <a:r>
                        <a:rPr lang="en-US" sz="1600" dirty="0">
                          <a:latin typeface="Calibri" panose="020F0502020204030204" pitchFamily="34" charset="0"/>
                          <a:cs typeface="Lucida Sans Unicode" pitchFamily="34" charset="0"/>
                        </a:rPr>
                        <a:t>reusing an entry from a previous year;</a:t>
                      </a:r>
                      <a:r>
                        <a:rPr lang="en-US" sz="1600" baseline="0" dirty="0">
                          <a:latin typeface="Calibri" panose="020F0502020204030204" pitchFamily="34" charset="0"/>
                          <a:cs typeface="Lucida Sans Unicode" pitchFamily="34" charset="0"/>
                        </a:rPr>
                        <a:t> </a:t>
                      </a:r>
                      <a:endParaRPr lang="en-US" sz="1600" dirty="0">
                        <a:latin typeface="Calibri" panose="020F0502020204030204" pitchFamily="34" charset="0"/>
                        <a:cs typeface="Lucida Sans Unicode" pitchFamily="34" charset="0"/>
                      </a:endParaRPr>
                    </a:p>
                    <a:p>
                      <a:pPr marL="342900" indent="-342900">
                        <a:buAutoNum type="arabicPeriod"/>
                      </a:pPr>
                      <a:r>
                        <a:rPr lang="en-US" sz="1600" dirty="0">
                          <a:latin typeface="Calibri" panose="020F0502020204030204" pitchFamily="34" charset="0"/>
                          <a:cs typeface="Lucida Sans Unicode" pitchFamily="34" charset="0"/>
                        </a:rPr>
                        <a:t>plagiarism;</a:t>
                      </a:r>
                    </a:p>
                    <a:p>
                      <a:pPr marL="342900" indent="-342900">
                        <a:buAutoNum type="arabicPeriod"/>
                      </a:pPr>
                      <a:r>
                        <a:rPr lang="en-US" sz="1600" dirty="0">
                          <a:latin typeface="Calibri" panose="020F0502020204030204" pitchFamily="34" charset="0"/>
                          <a:cs typeface="Lucida Sans Unicode" pitchFamily="34" charset="0"/>
                        </a:rPr>
                        <a:t>tampering</a:t>
                      </a:r>
                      <a:r>
                        <a:rPr lang="en-US" sz="1600" baseline="0" dirty="0">
                          <a:latin typeface="Calibri" panose="020F0502020204030204" pitchFamily="34" charset="0"/>
                          <a:cs typeface="Lucida Sans Unicode" pitchFamily="34" charset="0"/>
                        </a:rPr>
                        <a:t> with another entry.</a:t>
                      </a:r>
                      <a:r>
                        <a:rPr lang="en-US" sz="1600" dirty="0">
                          <a:latin typeface="Calibri" panose="020F0502020204030204" pitchFamily="34" charset="0"/>
                          <a:cs typeface="Lucida Sans Unicode" pitchFamily="34" charset="0"/>
                        </a:rPr>
                        <a:t> </a:t>
                      </a:r>
                    </a:p>
                  </a:txBody>
                  <a:tcPr/>
                </a:tc>
                <a:extLst>
                  <a:ext uri="{0D108BD9-81ED-4DB2-BD59-A6C34878D82A}">
                    <a16:rowId xmlns:a16="http://schemas.microsoft.com/office/drawing/2014/main" val="10001"/>
                  </a:ext>
                </a:extLst>
              </a:tr>
              <a:tr h="1116781">
                <a:tc>
                  <a:txBody>
                    <a:bodyPr/>
                    <a:lstStyle/>
                    <a:p>
                      <a:r>
                        <a:rPr lang="en-US" sz="1600" b="1" dirty="0">
                          <a:latin typeface="Calibri" panose="020F0502020204030204" pitchFamily="34" charset="0"/>
                          <a:cs typeface="Lucida Sans Unicode" pitchFamily="34" charset="0"/>
                        </a:rPr>
                        <a:t>Example</a:t>
                      </a:r>
                    </a:p>
                  </a:txBody>
                  <a:tcPr/>
                </a:tc>
                <a:tc>
                  <a:txBody>
                    <a:bodyPr/>
                    <a:lstStyle/>
                    <a:p>
                      <a:r>
                        <a:rPr lang="en-US" sz="1600" dirty="0">
                          <a:latin typeface="Calibri" panose="020F0502020204030204" pitchFamily="34" charset="0"/>
                          <a:cs typeface="Lucida Sans Unicode" pitchFamily="34" charset="0"/>
                        </a:rPr>
                        <a:t>School name on process paper, exceeding word count by 10 words, etc.  </a:t>
                      </a:r>
                    </a:p>
                  </a:txBody>
                  <a:tcPr/>
                </a:tc>
                <a:tc>
                  <a:txBody>
                    <a:bodyPr/>
                    <a:lstStyle/>
                    <a:p>
                      <a:r>
                        <a:rPr lang="en-US" sz="1600" dirty="0">
                          <a:latin typeface="Calibri" panose="020F0502020204030204" pitchFamily="34" charset="0"/>
                          <a:cs typeface="Lucida Sans Unicode" pitchFamily="34" charset="0"/>
                        </a:rPr>
                        <a:t>Exceeding words by 10+,</a:t>
                      </a:r>
                      <a:r>
                        <a:rPr lang="en-US" sz="1600" baseline="0" dirty="0">
                          <a:latin typeface="Calibri" panose="020F0502020204030204" pitchFamily="34" charset="0"/>
                          <a:cs typeface="Lucida Sans Unicode" pitchFamily="34" charset="0"/>
                        </a:rPr>
                        <a:t> size by 1 inch+, time by more than 5-10 seconds.</a:t>
                      </a:r>
                      <a:endParaRPr lang="en-US" sz="1600" dirty="0">
                        <a:latin typeface="Calibri" panose="020F0502020204030204" pitchFamily="34" charset="0"/>
                        <a:cs typeface="Lucida Sans Unicode" pitchFamily="34" charset="0"/>
                      </a:endParaRPr>
                    </a:p>
                  </a:txBody>
                  <a:tcPr/>
                </a:tc>
                <a:tc>
                  <a:txBody>
                    <a:bodyPr/>
                    <a:lstStyle/>
                    <a:p>
                      <a:endParaRPr lang="en-US" sz="1600" dirty="0">
                        <a:latin typeface="Calibri" panose="020F0502020204030204" pitchFamily="34" charset="0"/>
                        <a:cs typeface="Lucida Sans Unicode" pitchFamily="34" charset="0"/>
                      </a:endParaRPr>
                    </a:p>
                  </a:txBody>
                  <a:tcPr/>
                </a:tc>
                <a:extLst>
                  <a:ext uri="{0D108BD9-81ED-4DB2-BD59-A6C34878D82A}">
                    <a16:rowId xmlns:a16="http://schemas.microsoft.com/office/drawing/2014/main" val="10002"/>
                  </a:ext>
                </a:extLst>
              </a:tr>
              <a:tr h="2405375">
                <a:tc>
                  <a:txBody>
                    <a:bodyPr/>
                    <a:lstStyle/>
                    <a:p>
                      <a:r>
                        <a:rPr lang="en-US" sz="1600" b="1" dirty="0">
                          <a:latin typeface="Calibri" panose="020F0502020204030204" pitchFamily="34" charset="0"/>
                          <a:cs typeface="Lucida Sans Unicode" pitchFamily="34" charset="0"/>
                        </a:rPr>
                        <a:t>Procedure</a:t>
                      </a:r>
                    </a:p>
                  </a:txBody>
                  <a:tcPr/>
                </a:tc>
                <a:tc>
                  <a:txBody>
                    <a:bodyPr/>
                    <a:lstStyle/>
                    <a:p>
                      <a:r>
                        <a:rPr lang="en-US" sz="1600" dirty="0">
                          <a:latin typeface="Calibri" panose="020F0502020204030204" pitchFamily="34" charset="0"/>
                          <a:cs typeface="Lucida Sans Unicode" pitchFamily="34" charset="0"/>
                        </a:rPr>
                        <a:t>Note these in your comments. These  violations should not prevent an entry from advancing. Consider them only to break a tie</a:t>
                      </a:r>
                      <a:r>
                        <a:rPr lang="en-US" sz="1600" baseline="0" dirty="0">
                          <a:latin typeface="Calibri" panose="020F0502020204030204" pitchFamily="34" charset="0"/>
                          <a:cs typeface="Lucida Sans Unicode" pitchFamily="34" charset="0"/>
                        </a:rPr>
                        <a:t> between two entries that are otherwise equal.</a:t>
                      </a:r>
                      <a:endParaRPr lang="en-US" sz="1600" dirty="0">
                        <a:latin typeface="Calibri" panose="020F0502020204030204" pitchFamily="34" charset="0"/>
                        <a:cs typeface="Lucida Sans Unicode" pitchFamily="34" charset="0"/>
                      </a:endParaRPr>
                    </a:p>
                  </a:txBody>
                  <a:tcPr/>
                </a:tc>
                <a:tc>
                  <a:txBody>
                    <a:bodyPr/>
                    <a:lstStyle/>
                    <a:p>
                      <a:r>
                        <a:rPr lang="en-US" sz="1600" dirty="0">
                          <a:latin typeface="Calibri" panose="020F0502020204030204" pitchFamily="34" charset="0"/>
                          <a:cs typeface="Lucida Sans Unicode" pitchFamily="34" charset="0"/>
                        </a:rPr>
                        <a:t>Note these in your comments.  These entries should NOT advance.  If they truly are the best, please consult with NHD staff.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Lucida Sans Unicode" pitchFamily="34" charset="0"/>
                        </a:rPr>
                        <a:t>Please do not act on your own. Bring this concern immediately to NHD staff,</a:t>
                      </a:r>
                      <a:r>
                        <a:rPr lang="en-US" sz="1600" baseline="0" dirty="0">
                          <a:latin typeface="Calibri" panose="020F0502020204030204" pitchFamily="34" charset="0"/>
                          <a:cs typeface="Lucida Sans Unicode" pitchFamily="34" charset="0"/>
                        </a:rPr>
                        <a:t> who will decide if the entry should be removed from competition.</a:t>
                      </a:r>
                      <a:endParaRPr lang="en-US" sz="1600" dirty="0">
                        <a:latin typeface="Calibri" panose="020F0502020204030204" pitchFamily="34" charset="0"/>
                        <a:cs typeface="Lucida Sans Unicode" pitchFamily="34" charset="0"/>
                      </a:endParaRPr>
                    </a:p>
                    <a:p>
                      <a:endParaRPr lang="en-US" sz="1600" dirty="0">
                        <a:latin typeface="Calibri" panose="020F0502020204030204" pitchFamily="34" charset="0"/>
                        <a:cs typeface="Lucida Sans Unicode" pitchFamily="34" charset="0"/>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a:xfrm>
            <a:off x="762000" y="1981200"/>
            <a:ext cx="7707313" cy="2971800"/>
          </a:xfrm>
        </p:spPr>
        <p:txBody>
          <a:bodyPr/>
          <a:lstStyle/>
          <a:p>
            <a:pPr marL="0" indent="0" eaLnBrk="1" hangingPunct="1">
              <a:buFont typeface="Calibri" pitchFamily="34" charset="0"/>
              <a:buNone/>
            </a:pPr>
            <a:r>
              <a:rPr lang="en-US" sz="2400" dirty="0">
                <a:latin typeface="Calibri" pitchFamily="34" charset="0"/>
              </a:rPr>
              <a:t>You suspect any of the disqualifying offenses:</a:t>
            </a:r>
          </a:p>
          <a:p>
            <a:pPr lvl="1" eaLnBrk="1" hangingPunct="1">
              <a:buFont typeface="Wingdings" pitchFamily="2" charset="2"/>
              <a:buChar char="u"/>
            </a:pPr>
            <a:r>
              <a:rPr lang="en-US" sz="2000" dirty="0"/>
              <a:t>Plagiarism</a:t>
            </a:r>
          </a:p>
          <a:p>
            <a:pPr lvl="1" eaLnBrk="1" hangingPunct="1">
              <a:buFont typeface="Wingdings" pitchFamily="2" charset="2"/>
              <a:buChar char="u"/>
            </a:pPr>
            <a:r>
              <a:rPr lang="en-US" sz="2000" dirty="0"/>
              <a:t>Reusing an entry or any part of an entry from a previous year</a:t>
            </a:r>
          </a:p>
          <a:p>
            <a:pPr lvl="1" eaLnBrk="1" hangingPunct="1">
              <a:buFont typeface="Wingdings" pitchFamily="2" charset="2"/>
              <a:buChar char="u"/>
            </a:pPr>
            <a:r>
              <a:rPr lang="en-US" sz="2000" dirty="0"/>
              <a:t>Tampering with another student’s entry</a:t>
            </a:r>
          </a:p>
          <a:p>
            <a:pPr marL="112713" lvl="1" indent="0" eaLnBrk="1" hangingPunct="1">
              <a:buNone/>
            </a:pPr>
            <a:endParaRPr lang="en-US" sz="2000" dirty="0"/>
          </a:p>
          <a:p>
            <a:pPr marL="112713" lvl="1" indent="0" eaLnBrk="1" hangingPunct="1">
              <a:buNone/>
            </a:pPr>
            <a:r>
              <a:rPr lang="en-US" sz="2000" dirty="0">
                <a:solidFill>
                  <a:schemeClr val="accent2"/>
                </a:solidFill>
              </a:rPr>
              <a:t>Please inform Rachel </a:t>
            </a:r>
            <a:r>
              <a:rPr lang="en-US" sz="2000" dirty="0" err="1">
                <a:solidFill>
                  <a:schemeClr val="accent2"/>
                </a:solidFill>
              </a:rPr>
              <a:t>Goossen</a:t>
            </a:r>
            <a:r>
              <a:rPr lang="en-US" sz="2000" dirty="0">
                <a:solidFill>
                  <a:schemeClr val="accent2"/>
                </a:solidFill>
              </a:rPr>
              <a:t> of any of the three above offenses.  </a:t>
            </a:r>
          </a:p>
          <a:p>
            <a:pPr marL="112713" lvl="1" indent="0" eaLnBrk="1" hangingPunct="1">
              <a:buNone/>
            </a:pPr>
            <a:r>
              <a:rPr lang="en-US" sz="2000" dirty="0">
                <a:solidFill>
                  <a:schemeClr val="accent2"/>
                </a:solidFill>
              </a:rPr>
              <a:t>She will determine whether to disqualify.</a:t>
            </a:r>
          </a:p>
          <a:p>
            <a:pPr marL="112713" lvl="1" indent="0" eaLnBrk="1" hangingPunct="1">
              <a:buNone/>
            </a:pPr>
            <a:endParaRPr lang="en-US" sz="2000" dirty="0"/>
          </a:p>
          <a:p>
            <a:pPr marL="112713" lvl="1" indent="0" eaLnBrk="1" hangingPunct="1">
              <a:buNone/>
            </a:pPr>
            <a:endParaRPr lang="en-US" sz="2000" dirty="0"/>
          </a:p>
          <a:p>
            <a:pPr marL="0" indent="0" eaLnBrk="1" hangingPunct="1">
              <a:buFont typeface="Calibri" pitchFamily="34" charset="0"/>
              <a:buNone/>
            </a:pPr>
            <a:endParaRPr lang="en-US" sz="2400" dirty="0">
              <a:latin typeface="Calibri" pitchFamily="34" charset="0"/>
            </a:endParaRPr>
          </a:p>
          <a:p>
            <a:pPr marL="0" indent="0" eaLnBrk="1" hangingPunct="1">
              <a:buFont typeface="Calibri" pitchFamily="34" charset="0"/>
              <a:buNone/>
            </a:pPr>
            <a:endParaRPr lang="en-US" sz="2400" dirty="0">
              <a:latin typeface="Calibri" pitchFamily="34" charset="0"/>
            </a:endParaRPr>
          </a:p>
        </p:txBody>
      </p:sp>
      <p:sp>
        <p:nvSpPr>
          <p:cNvPr id="3" name="Title 2"/>
          <p:cNvSpPr>
            <a:spLocks noGrp="1"/>
          </p:cNvSpPr>
          <p:nvPr>
            <p:ph type="title"/>
          </p:nvPr>
        </p:nvSpPr>
        <p:spPr>
          <a:xfrm>
            <a:off x="2762250" y="228600"/>
            <a:ext cx="5695950" cy="1238250"/>
          </a:xfrm>
        </p:spPr>
        <p:txBody>
          <a:bodyPr/>
          <a:lstStyle/>
          <a:p>
            <a:pPr eaLnBrk="1" fontAlgn="auto" hangingPunct="1">
              <a:spcAft>
                <a:spcPts val="0"/>
              </a:spcAft>
              <a:defRPr/>
            </a:pPr>
            <a:r>
              <a:rPr lang="en-US" dirty="0"/>
              <a:t>Alert Rachel </a:t>
            </a:r>
            <a:r>
              <a:rPr lang="en-US" dirty="0" err="1"/>
              <a:t>Goossen</a:t>
            </a:r>
            <a:r>
              <a:rPr lang="en-US" dirty="0"/>
              <a:t> When…</a:t>
            </a:r>
          </a:p>
        </p:txBody>
      </p:sp>
      <p:pic>
        <p:nvPicPr>
          <p:cNvPr id="46083" name="Picture 3"/>
          <p:cNvPicPr>
            <a:picLocks noChangeAspect="1"/>
          </p:cNvPicPr>
          <p:nvPr/>
        </p:nvPicPr>
        <p:blipFill>
          <a:blip r:embed="rId3"/>
          <a:srcRect/>
          <a:stretch>
            <a:fillRect/>
          </a:stretch>
        </p:blipFill>
        <p:spPr bwMode="auto">
          <a:xfrm>
            <a:off x="762000" y="228600"/>
            <a:ext cx="1828800" cy="1533525"/>
          </a:xfrm>
          <a:prstGeom prst="rect">
            <a:avLst/>
          </a:prstGeom>
          <a:noFill/>
          <a:ln w="9525">
            <a:noFill/>
            <a:miter lim="800000"/>
            <a:headEnd/>
            <a:tailEnd/>
          </a:ln>
        </p:spPr>
      </p:pic>
      <p:pic>
        <p:nvPicPr>
          <p:cNvPr id="5" name="Picture 5" descr="Small KHD Logo">
            <a:extLst>
              <a:ext uri="{FF2B5EF4-FFF2-40B4-BE49-F238E27FC236}">
                <a16:creationId xmlns:a16="http://schemas.microsoft.com/office/drawing/2014/main" id="{96360F98-5858-444A-9895-B97EF5F9F703}"/>
              </a:ext>
            </a:extLst>
          </p:cNvPr>
          <p:cNvPicPr>
            <a:picLocks noChangeAspect="1" noChangeArrowheads="1"/>
          </p:cNvPicPr>
          <p:nvPr/>
        </p:nvPicPr>
        <p:blipFill>
          <a:blip r:embed="rId4"/>
          <a:srcRect/>
          <a:stretch>
            <a:fillRect/>
          </a:stretch>
        </p:blipFill>
        <p:spPr bwMode="auto">
          <a:xfrm>
            <a:off x="6019800" y="4470400"/>
            <a:ext cx="2667000" cy="1403350"/>
          </a:xfrm>
          <a:prstGeom prst="rect">
            <a:avLst/>
          </a:prstGeom>
          <a:noFill/>
          <a:ln w="9525" algn="in">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762000" y="2179638"/>
            <a:ext cx="4038600" cy="3810000"/>
          </a:xfrm>
        </p:spPr>
        <p:txBody>
          <a:bodyPr/>
          <a:lstStyle/>
          <a:p>
            <a:pPr marL="228600" indent="-228600" eaLnBrk="1" hangingPunct="1">
              <a:buClr>
                <a:srgbClr val="FF0000"/>
              </a:buClr>
              <a:buFont typeface="Wingdings" pitchFamily="2" charset="2"/>
              <a:buChar char="u"/>
            </a:pPr>
            <a:r>
              <a:rPr lang="en-US" sz="2400" b="0" dirty="0">
                <a:solidFill>
                  <a:schemeClr val="tx1"/>
                </a:solidFill>
                <a:latin typeface="Calibri" pitchFamily="34" charset="0"/>
              </a:rPr>
              <a:t>A must for all Projects </a:t>
            </a:r>
          </a:p>
          <a:p>
            <a:pPr marL="228600" indent="-228600" eaLnBrk="1" hangingPunct="1">
              <a:buClr>
                <a:srgbClr val="FF0000"/>
              </a:buClr>
              <a:buFont typeface="Wingdings" pitchFamily="2" charset="2"/>
              <a:buChar char="u"/>
            </a:pPr>
            <a:r>
              <a:rPr lang="en-US" sz="2400" b="0" dirty="0">
                <a:solidFill>
                  <a:schemeClr val="tx1"/>
                </a:solidFill>
                <a:latin typeface="Calibri" pitchFamily="34" charset="0"/>
              </a:rPr>
              <a:t>How the students went about the research and creation of their entry</a:t>
            </a:r>
          </a:p>
          <a:p>
            <a:pPr marL="228600" indent="-228600" eaLnBrk="1" hangingPunct="1">
              <a:buClr>
                <a:srgbClr val="FF0000"/>
              </a:buClr>
              <a:buFont typeface="Wingdings" pitchFamily="2" charset="2"/>
              <a:buChar char="u"/>
            </a:pPr>
            <a:r>
              <a:rPr lang="en-US" sz="2400" b="0" dirty="0">
                <a:solidFill>
                  <a:schemeClr val="tx1"/>
                </a:solidFill>
                <a:latin typeface="Calibri" pitchFamily="34" charset="0"/>
              </a:rPr>
              <a:t>How the topic relates to the theme</a:t>
            </a:r>
          </a:p>
          <a:p>
            <a:pPr marL="228600" indent="-228600" eaLnBrk="1" hangingPunct="1">
              <a:buClr>
                <a:srgbClr val="FF0000"/>
              </a:buClr>
              <a:buFont typeface="Wingdings" pitchFamily="2" charset="2"/>
              <a:buChar char="u"/>
            </a:pPr>
            <a:r>
              <a:rPr lang="en-US" sz="2400" b="0" i="1" dirty="0">
                <a:latin typeface="Calibri" pitchFamily="34" charset="0"/>
              </a:rPr>
              <a:t>Please read each process paper before viewing the entry.</a:t>
            </a:r>
          </a:p>
        </p:txBody>
      </p:sp>
      <p:sp>
        <p:nvSpPr>
          <p:cNvPr id="18434" name="Title 1"/>
          <p:cNvSpPr>
            <a:spLocks noGrp="1"/>
          </p:cNvSpPr>
          <p:nvPr>
            <p:ph type="title"/>
          </p:nvPr>
        </p:nvSpPr>
        <p:spPr>
          <a:xfrm>
            <a:off x="2819400" y="228600"/>
            <a:ext cx="5638800" cy="1219200"/>
          </a:xfrm>
        </p:spPr>
        <p:txBody>
          <a:bodyPr/>
          <a:lstStyle/>
          <a:p>
            <a:pPr eaLnBrk="1" fontAlgn="auto" hangingPunct="1">
              <a:spcAft>
                <a:spcPts val="0"/>
              </a:spcAft>
              <a:defRPr/>
            </a:pPr>
            <a:r>
              <a:rPr lang="en-US" dirty="0"/>
              <a:t>The Title Page and </a:t>
            </a:r>
            <a:br>
              <a:rPr lang="en-US" dirty="0"/>
            </a:br>
            <a:r>
              <a:rPr lang="en-US" dirty="0"/>
              <a:t>The Process Paper</a:t>
            </a:r>
          </a:p>
        </p:txBody>
      </p:sp>
      <p:pic>
        <p:nvPicPr>
          <p:cNvPr id="48131" name="Picture 3"/>
          <p:cNvPicPr>
            <a:picLocks noChangeAspect="1"/>
          </p:cNvPicPr>
          <p:nvPr/>
        </p:nvPicPr>
        <p:blipFill>
          <a:blip r:embed="rId3"/>
          <a:srcRect/>
          <a:stretch>
            <a:fillRect/>
          </a:stretch>
        </p:blipFill>
        <p:spPr bwMode="auto">
          <a:xfrm>
            <a:off x="762000" y="228600"/>
            <a:ext cx="1828800" cy="1533525"/>
          </a:xfrm>
          <a:prstGeom prst="rect">
            <a:avLst/>
          </a:prstGeom>
          <a:noFill/>
          <a:ln w="9525">
            <a:noFill/>
            <a:miter lim="800000"/>
            <a:headEnd/>
            <a:tailEnd/>
          </a:ln>
        </p:spPr>
      </p:pic>
      <p:pic>
        <p:nvPicPr>
          <p:cNvPr id="48132" name="Picture 3"/>
          <p:cNvPicPr>
            <a:picLocks noChangeAspect="1" noChangeArrowheads="1"/>
          </p:cNvPicPr>
          <p:nvPr/>
        </p:nvPicPr>
        <p:blipFill>
          <a:blip r:embed="rId4"/>
          <a:srcRect l="31876" t="19531" r="26875" b="17188"/>
          <a:stretch>
            <a:fillRect/>
          </a:stretch>
        </p:blipFill>
        <p:spPr bwMode="auto">
          <a:xfrm>
            <a:off x="5257800" y="2179638"/>
            <a:ext cx="3200400" cy="3952875"/>
          </a:xfrm>
          <a:prstGeom prst="rect">
            <a:avLst/>
          </a:prstGeom>
          <a:noFill/>
          <a:ln w="50800">
            <a:solidFill>
              <a:srgbClr val="7030A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05000"/>
            <a:ext cx="7554913" cy="4084638"/>
          </a:xfrm>
        </p:spPr>
        <p:txBody>
          <a:bodyPr rtlCol="0">
            <a:normAutofit/>
          </a:bodyPr>
          <a:lstStyle/>
          <a:p>
            <a:pPr marL="320040" indent="-320040" eaLnBrk="1" fontAlgn="auto" hangingPunct="1">
              <a:spcAft>
                <a:spcPts val="0"/>
              </a:spcAft>
              <a:buFont typeface="Wingdings" pitchFamily="2" charset="2"/>
              <a:buChar char="q"/>
              <a:defRPr/>
            </a:pPr>
            <a:endParaRPr lang="en-US" sz="1800" dirty="0">
              <a:solidFill>
                <a:schemeClr val="tx1"/>
              </a:solidFill>
              <a:latin typeface="+mn-lt"/>
            </a:endParaRPr>
          </a:p>
          <a:p>
            <a:pPr marL="285750" indent="-285750" eaLnBrk="1" fontAlgn="auto" hangingPunct="1">
              <a:spcAft>
                <a:spcPts val="0"/>
              </a:spcAft>
              <a:buClr>
                <a:srgbClr val="FF0000"/>
              </a:buClr>
              <a:buFont typeface="Wingdings" panose="05000000000000000000" pitchFamily="2" charset="2"/>
              <a:buChar char="u"/>
              <a:defRPr/>
            </a:pPr>
            <a:r>
              <a:rPr lang="en-US" sz="2400" b="0" dirty="0">
                <a:solidFill>
                  <a:schemeClr val="tx1"/>
                </a:solidFill>
                <a:latin typeface="+mn-lt"/>
              </a:rPr>
              <a:t>Attached to the process paper</a:t>
            </a:r>
          </a:p>
          <a:p>
            <a:pPr marL="285750" indent="-285750" eaLnBrk="1" fontAlgn="auto" hangingPunct="1">
              <a:spcAft>
                <a:spcPts val="0"/>
              </a:spcAft>
              <a:buClr>
                <a:srgbClr val="FF0000"/>
              </a:buClr>
              <a:buFont typeface="Wingdings" panose="05000000000000000000" pitchFamily="2" charset="2"/>
              <a:buChar char="u"/>
              <a:defRPr/>
            </a:pPr>
            <a:r>
              <a:rPr lang="en-US" sz="2400" b="0" dirty="0">
                <a:solidFill>
                  <a:schemeClr val="tx1"/>
                </a:solidFill>
                <a:latin typeface="+mn-lt"/>
              </a:rPr>
              <a:t>Two to Three sentences on how the source was used in producing the entry </a:t>
            </a:r>
          </a:p>
          <a:p>
            <a:pPr marL="285750" indent="-285750" eaLnBrk="1" fontAlgn="auto" hangingPunct="1">
              <a:spcAft>
                <a:spcPts val="0"/>
              </a:spcAft>
              <a:buClr>
                <a:srgbClr val="FF0000"/>
              </a:buClr>
              <a:buFont typeface="Wingdings" panose="05000000000000000000" pitchFamily="2" charset="2"/>
              <a:buChar char="u"/>
              <a:defRPr/>
            </a:pPr>
            <a:r>
              <a:rPr lang="en-US" sz="2400" b="0" dirty="0">
                <a:solidFill>
                  <a:schemeClr val="tx1"/>
                </a:solidFill>
                <a:latin typeface="+mn-lt"/>
              </a:rPr>
              <a:t>Divided by primary and secondary sources</a:t>
            </a:r>
          </a:p>
          <a:p>
            <a:pPr marL="0" indent="0" eaLnBrk="1" fontAlgn="auto" hangingPunct="1">
              <a:spcAft>
                <a:spcPts val="0"/>
              </a:spcAft>
              <a:buClr>
                <a:srgbClr val="FF0000"/>
              </a:buClr>
              <a:buNone/>
              <a:defRPr/>
            </a:pPr>
            <a:endParaRPr lang="en-US" sz="2400" b="0" dirty="0">
              <a:solidFill>
                <a:schemeClr val="tx1"/>
              </a:solidFill>
              <a:latin typeface="+mn-lt"/>
            </a:endParaRPr>
          </a:p>
          <a:p>
            <a:pPr marL="285750" indent="-285750" eaLnBrk="1" fontAlgn="auto" hangingPunct="1">
              <a:spcAft>
                <a:spcPts val="0"/>
              </a:spcAft>
              <a:buClr>
                <a:srgbClr val="FF0000"/>
              </a:buClr>
              <a:buFont typeface="Wingdings" panose="05000000000000000000" pitchFamily="2" charset="2"/>
              <a:buChar char="u"/>
              <a:defRPr/>
            </a:pPr>
            <a:r>
              <a:rPr lang="en-US" sz="2400" b="0" i="1" dirty="0">
                <a:latin typeface="+mn-lt"/>
              </a:rPr>
              <a:t>Please read the annotated bibliography before viewing the entry.</a:t>
            </a:r>
          </a:p>
        </p:txBody>
      </p:sp>
      <p:sp>
        <p:nvSpPr>
          <p:cNvPr id="19458" name="Title 1"/>
          <p:cNvSpPr>
            <a:spLocks noGrp="1"/>
          </p:cNvSpPr>
          <p:nvPr>
            <p:ph type="title"/>
          </p:nvPr>
        </p:nvSpPr>
        <p:spPr>
          <a:xfrm>
            <a:off x="2743200" y="228600"/>
            <a:ext cx="5715000" cy="1219200"/>
          </a:xfrm>
        </p:spPr>
        <p:txBody>
          <a:bodyPr/>
          <a:lstStyle/>
          <a:p>
            <a:pPr eaLnBrk="1" fontAlgn="auto" hangingPunct="1">
              <a:spcAft>
                <a:spcPts val="0"/>
              </a:spcAft>
              <a:defRPr/>
            </a:pPr>
            <a:r>
              <a:rPr lang="en-US" sz="3800" dirty="0"/>
              <a:t>Annotated Bibliography</a:t>
            </a:r>
          </a:p>
        </p:txBody>
      </p:sp>
      <p:pic>
        <p:nvPicPr>
          <p:cNvPr id="50179" name="Picture 3"/>
          <p:cNvPicPr>
            <a:picLocks noChangeAspect="1"/>
          </p:cNvPicPr>
          <p:nvPr/>
        </p:nvPicPr>
        <p:blipFill>
          <a:blip r:embed="rId3"/>
          <a:srcRect/>
          <a:stretch>
            <a:fillRect/>
          </a:stretch>
        </p:blipFill>
        <p:spPr bwMode="auto">
          <a:xfrm>
            <a:off x="762000" y="228600"/>
            <a:ext cx="1828800" cy="1533525"/>
          </a:xfrm>
          <a:prstGeom prst="rect">
            <a:avLst/>
          </a:prstGeom>
          <a:noFill/>
          <a:ln w="9525">
            <a:noFill/>
            <a:miter lim="800000"/>
            <a:headEnd/>
            <a:tailEnd/>
          </a:ln>
        </p:spPr>
      </p:pic>
      <p:pic>
        <p:nvPicPr>
          <p:cNvPr id="5" name="Picture 5" descr="Small KHD Logo">
            <a:extLst>
              <a:ext uri="{FF2B5EF4-FFF2-40B4-BE49-F238E27FC236}">
                <a16:creationId xmlns:a16="http://schemas.microsoft.com/office/drawing/2014/main" id="{8107495F-73C7-42EE-BACD-72CDC90E3380}"/>
              </a:ext>
            </a:extLst>
          </p:cNvPr>
          <p:cNvPicPr>
            <a:picLocks noChangeAspect="1" noChangeArrowheads="1"/>
          </p:cNvPicPr>
          <p:nvPr/>
        </p:nvPicPr>
        <p:blipFill>
          <a:blip r:embed="rId4"/>
          <a:srcRect/>
          <a:stretch>
            <a:fillRect/>
          </a:stretch>
        </p:blipFill>
        <p:spPr bwMode="auto">
          <a:xfrm>
            <a:off x="6705600" y="5090023"/>
            <a:ext cx="1981200" cy="1042489"/>
          </a:xfrm>
          <a:prstGeom prst="rect">
            <a:avLst/>
          </a:prstGeom>
          <a:noFill/>
          <a:ln w="9525" algn="in">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025" y="228600"/>
            <a:ext cx="5718175" cy="1195388"/>
          </a:xfrm>
        </p:spPr>
        <p:txBody>
          <a:bodyPr/>
          <a:lstStyle/>
          <a:p>
            <a:pPr eaLnBrk="1" fontAlgn="auto" hangingPunct="1">
              <a:spcAft>
                <a:spcPts val="0"/>
              </a:spcAft>
              <a:defRPr/>
            </a:pPr>
            <a:r>
              <a:rPr lang="en-US" dirty="0"/>
              <a:t>The Paperwork</a:t>
            </a:r>
          </a:p>
        </p:txBody>
      </p:sp>
      <p:sp>
        <p:nvSpPr>
          <p:cNvPr id="3" name="Content Placeholder 2"/>
          <p:cNvSpPr>
            <a:spLocks noGrp="1"/>
          </p:cNvSpPr>
          <p:nvPr>
            <p:ph sz="quarter" idx="1"/>
          </p:nvPr>
        </p:nvSpPr>
        <p:spPr>
          <a:xfrm>
            <a:off x="762000" y="1988388"/>
            <a:ext cx="5562600" cy="3190876"/>
          </a:xfrm>
        </p:spPr>
        <p:txBody>
          <a:bodyPr/>
          <a:lstStyle/>
          <a:p>
            <a:pPr eaLnBrk="1" hangingPunct="1"/>
            <a:r>
              <a:rPr lang="en-US" sz="2400" dirty="0">
                <a:latin typeface="Constantia" pitchFamily="18" charset="0"/>
              </a:rPr>
              <a:t>Ranking Forms– Do These </a:t>
            </a:r>
            <a:r>
              <a:rPr lang="en-US" sz="2400" u="sng" dirty="0">
                <a:latin typeface="Constantia" pitchFamily="18" charset="0"/>
              </a:rPr>
              <a:t>First</a:t>
            </a:r>
            <a:r>
              <a:rPr lang="en-US" sz="2400" dirty="0">
                <a:latin typeface="Constantia" pitchFamily="18" charset="0"/>
              </a:rPr>
              <a:t>!</a:t>
            </a:r>
          </a:p>
          <a:p>
            <a:pPr lvl="1" eaLnBrk="1" hangingPunct="1">
              <a:buFont typeface="Wingdings" pitchFamily="2" charset="2"/>
              <a:buChar char="u"/>
            </a:pPr>
            <a:r>
              <a:rPr lang="en-US" sz="2000" dirty="0"/>
              <a:t>Collaborate with judging group</a:t>
            </a:r>
          </a:p>
          <a:p>
            <a:pPr lvl="1" eaLnBrk="1" hangingPunct="1">
              <a:buFont typeface="Wingdings" pitchFamily="2" charset="2"/>
              <a:buChar char="u"/>
            </a:pPr>
            <a:r>
              <a:rPr lang="en-US" sz="2000" dirty="0"/>
              <a:t>Judge captain turns it in</a:t>
            </a:r>
          </a:p>
          <a:p>
            <a:pPr eaLnBrk="1" hangingPunct="1"/>
            <a:r>
              <a:rPr lang="en-US" sz="2400" dirty="0">
                <a:latin typeface="Constantia" pitchFamily="18" charset="0"/>
              </a:rPr>
              <a:t>NEW Evaluation Forms – Do These </a:t>
            </a:r>
            <a:r>
              <a:rPr lang="en-US" sz="2400" u="sng" dirty="0">
                <a:latin typeface="Constantia" pitchFamily="18" charset="0"/>
              </a:rPr>
              <a:t>Well</a:t>
            </a:r>
            <a:r>
              <a:rPr lang="en-US" sz="2400" dirty="0">
                <a:latin typeface="Constantia" pitchFamily="18" charset="0"/>
              </a:rPr>
              <a:t>! Fill out completely.</a:t>
            </a:r>
          </a:p>
          <a:p>
            <a:pPr marL="0" indent="0" eaLnBrk="1" hangingPunct="1">
              <a:buNone/>
            </a:pPr>
            <a:r>
              <a:rPr lang="en-US" sz="2400" dirty="0">
                <a:latin typeface="Constantia" pitchFamily="18" charset="0"/>
              </a:rPr>
              <a:t>Make sure to write constructive criticism! </a:t>
            </a:r>
          </a:p>
          <a:p>
            <a:pPr lvl="1" eaLnBrk="1" hangingPunct="1">
              <a:buFont typeface="Wingdings" pitchFamily="2" charset="2"/>
              <a:buChar char="u"/>
            </a:pPr>
            <a:endParaRPr lang="en-US" dirty="0"/>
          </a:p>
        </p:txBody>
      </p:sp>
      <p:pic>
        <p:nvPicPr>
          <p:cNvPr id="54277" name="Picture 6"/>
          <p:cNvPicPr>
            <a:picLocks noChangeAspect="1"/>
          </p:cNvPicPr>
          <p:nvPr/>
        </p:nvPicPr>
        <p:blipFill>
          <a:blip r:embed="rId3"/>
          <a:srcRect/>
          <a:stretch>
            <a:fillRect/>
          </a:stretch>
        </p:blipFill>
        <p:spPr bwMode="auto">
          <a:xfrm>
            <a:off x="762000" y="228600"/>
            <a:ext cx="1828800" cy="1533525"/>
          </a:xfrm>
          <a:prstGeom prst="rect">
            <a:avLst/>
          </a:prstGeom>
          <a:noFill/>
          <a:ln w="9525">
            <a:noFill/>
            <a:miter lim="800000"/>
            <a:headEnd/>
            <a:tailEnd/>
          </a:ln>
        </p:spPr>
      </p:pic>
      <p:pic>
        <p:nvPicPr>
          <p:cNvPr id="7" name="Picture 5" descr="Small KHD Logo">
            <a:extLst>
              <a:ext uri="{FF2B5EF4-FFF2-40B4-BE49-F238E27FC236}">
                <a16:creationId xmlns:a16="http://schemas.microsoft.com/office/drawing/2014/main" id="{773AA878-DD2A-4290-9B21-042AC2F279B8}"/>
              </a:ext>
            </a:extLst>
          </p:cNvPr>
          <p:cNvPicPr>
            <a:picLocks noChangeAspect="1" noChangeArrowheads="1"/>
          </p:cNvPicPr>
          <p:nvPr/>
        </p:nvPicPr>
        <p:blipFill>
          <a:blip r:embed="rId4"/>
          <a:srcRect/>
          <a:stretch>
            <a:fillRect/>
          </a:stretch>
        </p:blipFill>
        <p:spPr bwMode="auto">
          <a:xfrm>
            <a:off x="6019800" y="4470400"/>
            <a:ext cx="2667000" cy="1403350"/>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981200"/>
            <a:ext cx="7707313" cy="4008438"/>
          </a:xfrm>
        </p:spPr>
        <p:txBody>
          <a:bodyPr rtlCol="0">
            <a:normAutofit/>
          </a:bodyPr>
          <a:lstStyle/>
          <a:p>
            <a:pPr marL="91440" indent="-91440" eaLnBrk="1" fontAlgn="auto" hangingPunct="1">
              <a:buClr>
                <a:srgbClr val="FF0000"/>
              </a:buClr>
              <a:buFont typeface="Wingdings" panose="05000000000000000000" pitchFamily="2" charset="2"/>
              <a:buChar char="u"/>
              <a:defRPr/>
            </a:pPr>
            <a:r>
              <a:rPr lang="en-US" sz="3000" b="0" dirty="0">
                <a:solidFill>
                  <a:schemeClr val="tx1"/>
                </a:solidFill>
                <a:latin typeface="Calibri" panose="020F0502020204030204" pitchFamily="34" charset="0"/>
              </a:rPr>
              <a:t>Exhibits and websites must have timelines.</a:t>
            </a:r>
          </a:p>
          <a:p>
            <a:pPr marL="112713" lvl="1" indent="0" eaLnBrk="1" fontAlgn="auto" hangingPunct="1">
              <a:buFont typeface="Wingdings" charset="2"/>
              <a:buNone/>
              <a:defRPr/>
            </a:pPr>
            <a:endParaRPr lang="en-US" sz="3000" dirty="0"/>
          </a:p>
          <a:p>
            <a:pPr marL="91440" indent="-91440" eaLnBrk="1" fontAlgn="auto" hangingPunct="1">
              <a:buClr>
                <a:srgbClr val="FF0000"/>
              </a:buClr>
              <a:buFont typeface="Wingdings" panose="05000000000000000000" pitchFamily="2" charset="2"/>
              <a:buChar char="u"/>
              <a:defRPr/>
            </a:pPr>
            <a:r>
              <a:rPr lang="en-US" sz="3000" b="0" dirty="0">
                <a:solidFill>
                  <a:schemeClr val="tx1"/>
                </a:solidFill>
                <a:latin typeface="Calibri" panose="020F0502020204030204" pitchFamily="34" charset="0"/>
              </a:rPr>
              <a:t>Performances must have songs.</a:t>
            </a:r>
          </a:p>
          <a:p>
            <a:pPr marL="0" indent="0" eaLnBrk="1" fontAlgn="auto" hangingPunct="1">
              <a:buClr>
                <a:srgbClr val="FF0000"/>
              </a:buClr>
              <a:buFont typeface="Calibri" pitchFamily="34" charset="0"/>
              <a:buNone/>
              <a:defRPr/>
            </a:pPr>
            <a:endParaRPr lang="en-US" sz="3000" b="0" dirty="0">
              <a:solidFill>
                <a:schemeClr val="tx1"/>
              </a:solidFill>
              <a:latin typeface="Calibri" panose="020F0502020204030204" pitchFamily="34" charset="0"/>
            </a:endParaRPr>
          </a:p>
          <a:p>
            <a:pPr marL="91440" indent="-91440" eaLnBrk="1" fontAlgn="auto" hangingPunct="1">
              <a:buClr>
                <a:srgbClr val="FF0000"/>
              </a:buClr>
              <a:buFont typeface="Wingdings" panose="05000000000000000000" pitchFamily="2" charset="2"/>
              <a:buChar char="u"/>
              <a:defRPr/>
            </a:pPr>
            <a:r>
              <a:rPr lang="en-US" sz="3000" b="0" dirty="0">
                <a:solidFill>
                  <a:schemeClr val="tx1"/>
                </a:solidFill>
                <a:latin typeface="Calibri" panose="020F0502020204030204" pitchFamily="34" charset="0"/>
              </a:rPr>
              <a:t>Glitz wins.</a:t>
            </a:r>
          </a:p>
          <a:p>
            <a:pPr marL="0" indent="0" eaLnBrk="1" fontAlgn="auto" hangingPunct="1">
              <a:buClr>
                <a:srgbClr val="FF0000"/>
              </a:buClr>
              <a:buFont typeface="Calibri" pitchFamily="34" charset="0"/>
              <a:buNone/>
              <a:defRPr/>
            </a:pPr>
            <a:endParaRPr lang="en-US" sz="3000" b="0" dirty="0">
              <a:solidFill>
                <a:schemeClr val="tx1"/>
              </a:solidFill>
              <a:latin typeface="Calibri" panose="020F0502020204030204" pitchFamily="34" charset="0"/>
            </a:endParaRPr>
          </a:p>
          <a:p>
            <a:pPr marL="91440" indent="-91440" eaLnBrk="1" fontAlgn="auto" hangingPunct="1">
              <a:buClr>
                <a:srgbClr val="FF0000"/>
              </a:buClr>
              <a:buFont typeface="Wingdings" panose="05000000000000000000" pitchFamily="2" charset="2"/>
              <a:buChar char="u"/>
              <a:defRPr/>
            </a:pPr>
            <a:r>
              <a:rPr lang="en-US" sz="3000" b="0" dirty="0">
                <a:solidFill>
                  <a:schemeClr val="tx1"/>
                </a:solidFill>
                <a:latin typeface="Calibri" panose="020F0502020204030204" pitchFamily="34" charset="0"/>
              </a:rPr>
              <a:t>There is a winning formula.</a:t>
            </a:r>
          </a:p>
          <a:p>
            <a:pPr marL="91440" indent="-91440" eaLnBrk="1" fontAlgn="auto" hangingPunct="1">
              <a:defRPr/>
            </a:pPr>
            <a:endParaRPr lang="en-US" dirty="0"/>
          </a:p>
        </p:txBody>
      </p:sp>
      <p:sp>
        <p:nvSpPr>
          <p:cNvPr id="3" name="Title 2"/>
          <p:cNvSpPr>
            <a:spLocks noGrp="1"/>
          </p:cNvSpPr>
          <p:nvPr>
            <p:ph type="title"/>
          </p:nvPr>
        </p:nvSpPr>
        <p:spPr>
          <a:xfrm>
            <a:off x="2743200" y="228600"/>
            <a:ext cx="5715000" cy="1295400"/>
          </a:xfrm>
        </p:spPr>
        <p:txBody>
          <a:bodyPr/>
          <a:lstStyle/>
          <a:p>
            <a:pPr eaLnBrk="1" fontAlgn="auto" hangingPunct="1">
              <a:spcAft>
                <a:spcPts val="0"/>
              </a:spcAft>
              <a:defRPr/>
            </a:pPr>
            <a:r>
              <a:rPr lang="en-US" dirty="0"/>
              <a:t>Common History Day Myths</a:t>
            </a:r>
          </a:p>
        </p:txBody>
      </p:sp>
      <p:pic>
        <p:nvPicPr>
          <p:cNvPr id="56323" name="Picture 3"/>
          <p:cNvPicPr>
            <a:picLocks noChangeAspect="1"/>
          </p:cNvPicPr>
          <p:nvPr/>
        </p:nvPicPr>
        <p:blipFill>
          <a:blip r:embed="rId3"/>
          <a:srcRect/>
          <a:stretch>
            <a:fillRect/>
          </a:stretch>
        </p:blipFill>
        <p:spPr bwMode="auto">
          <a:xfrm>
            <a:off x="762000" y="228600"/>
            <a:ext cx="1828800" cy="1533525"/>
          </a:xfrm>
          <a:prstGeom prst="rect">
            <a:avLst/>
          </a:prstGeom>
          <a:noFill/>
          <a:ln w="9525">
            <a:noFill/>
            <a:miter lim="800000"/>
            <a:headEnd/>
            <a:tailEnd/>
          </a:ln>
        </p:spPr>
      </p:pic>
      <p:pic>
        <p:nvPicPr>
          <p:cNvPr id="5" name="Picture 5" descr="Small KHD Logo">
            <a:extLst>
              <a:ext uri="{FF2B5EF4-FFF2-40B4-BE49-F238E27FC236}">
                <a16:creationId xmlns:a16="http://schemas.microsoft.com/office/drawing/2014/main" id="{2897A905-4307-4417-A792-9077634D52DB}"/>
              </a:ext>
            </a:extLst>
          </p:cNvPr>
          <p:cNvPicPr>
            <a:picLocks noChangeAspect="1" noChangeArrowheads="1"/>
          </p:cNvPicPr>
          <p:nvPr/>
        </p:nvPicPr>
        <p:blipFill>
          <a:blip r:embed="rId4"/>
          <a:srcRect/>
          <a:stretch>
            <a:fillRect/>
          </a:stretch>
        </p:blipFill>
        <p:spPr bwMode="auto">
          <a:xfrm>
            <a:off x="6019800" y="4470400"/>
            <a:ext cx="2667000" cy="1403350"/>
          </a:xfrm>
          <a:prstGeom prst="rect">
            <a:avLst/>
          </a:prstGeom>
          <a:noFill/>
          <a:ln w="9525" algn="in">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743200" y="228600"/>
            <a:ext cx="6022975" cy="1219200"/>
          </a:xfrm>
        </p:spPr>
        <p:txBody>
          <a:bodyPr/>
          <a:lstStyle/>
          <a:p>
            <a:pPr eaLnBrk="1" fontAlgn="auto" hangingPunct="1">
              <a:spcAft>
                <a:spcPts val="0"/>
              </a:spcAft>
              <a:defRPr/>
            </a:pPr>
            <a:r>
              <a:rPr lang="en-US" dirty="0"/>
              <a:t>Exhibits</a:t>
            </a:r>
          </a:p>
        </p:txBody>
      </p:sp>
      <p:sp>
        <p:nvSpPr>
          <p:cNvPr id="22531" name="Content Placeholder 2"/>
          <p:cNvSpPr>
            <a:spLocks noGrp="1"/>
          </p:cNvSpPr>
          <p:nvPr>
            <p:ph sz="quarter" idx="1"/>
          </p:nvPr>
        </p:nvSpPr>
        <p:spPr>
          <a:xfrm>
            <a:off x="762000" y="2057400"/>
            <a:ext cx="8004175" cy="4038600"/>
          </a:xfrm>
        </p:spPr>
        <p:txBody>
          <a:bodyPr rtlCol="0">
            <a:normAutofit/>
          </a:bodyPr>
          <a:lstStyle/>
          <a:p>
            <a:pPr marL="91440" indent="-91440" eaLnBrk="1" fontAlgn="auto" hangingPunct="1">
              <a:defRPr/>
            </a:pPr>
            <a:r>
              <a:rPr lang="en-US" sz="2400" dirty="0">
                <a:latin typeface="+mn-lt"/>
              </a:rPr>
              <a:t>Size Limit</a:t>
            </a:r>
          </a:p>
          <a:p>
            <a:pPr lvl="1" eaLnBrk="1" fontAlgn="auto" hangingPunct="1">
              <a:defRPr/>
            </a:pPr>
            <a:r>
              <a:rPr lang="en-US" sz="2400" dirty="0"/>
              <a:t>40 inches wide x 30 inches deep x 6 feet high, OR</a:t>
            </a:r>
          </a:p>
          <a:p>
            <a:pPr lvl="1" eaLnBrk="1" fontAlgn="auto" hangingPunct="1">
              <a:defRPr/>
            </a:pPr>
            <a:r>
              <a:rPr lang="en-US" sz="2400" dirty="0"/>
              <a:t>30 inches in diameter (for 360° displays)</a:t>
            </a:r>
          </a:p>
          <a:p>
            <a:pPr marL="91440" indent="-91440" eaLnBrk="1" fontAlgn="auto" hangingPunct="1">
              <a:defRPr/>
            </a:pPr>
            <a:r>
              <a:rPr lang="en-US" sz="2400" dirty="0">
                <a:latin typeface="+mn-lt"/>
              </a:rPr>
              <a:t>Word Limit</a:t>
            </a:r>
          </a:p>
          <a:p>
            <a:pPr lvl="1" eaLnBrk="1" fontAlgn="auto" hangingPunct="1">
              <a:defRPr/>
            </a:pPr>
            <a:r>
              <a:rPr lang="en-US" sz="2400" dirty="0"/>
              <a:t>500 student-composed words</a:t>
            </a:r>
          </a:p>
          <a:p>
            <a:pPr marL="91440" indent="-91440" eaLnBrk="1" fontAlgn="auto" hangingPunct="1">
              <a:defRPr/>
            </a:pPr>
            <a:r>
              <a:rPr lang="en-US" sz="2400" dirty="0">
                <a:latin typeface="+mn-lt"/>
              </a:rPr>
              <a:t>Media</a:t>
            </a:r>
          </a:p>
          <a:p>
            <a:pPr lvl="1" eaLnBrk="1" fontAlgn="auto" hangingPunct="1">
              <a:defRPr/>
            </a:pPr>
            <a:r>
              <a:rPr lang="en-US" sz="2400" dirty="0"/>
              <a:t>No longer than three minutes</a:t>
            </a:r>
          </a:p>
          <a:p>
            <a:pPr marL="112713" lvl="1" indent="0" eaLnBrk="1" fontAlgn="auto" hangingPunct="1">
              <a:spcBef>
                <a:spcPts val="1200"/>
              </a:spcBef>
              <a:spcAft>
                <a:spcPts val="200"/>
              </a:spcAft>
              <a:buFont typeface="Wingdings" charset="2"/>
              <a:buNone/>
              <a:defRPr/>
            </a:pPr>
            <a:r>
              <a:rPr lang="en-US" sz="2400" b="1" dirty="0">
                <a:solidFill>
                  <a:srgbClr val="FF0000"/>
                </a:solidFill>
              </a:rPr>
              <a:t>Credits</a:t>
            </a:r>
          </a:p>
          <a:p>
            <a:pPr lvl="1" eaLnBrk="1" fontAlgn="auto" hangingPunct="1">
              <a:defRPr/>
            </a:pPr>
            <a:r>
              <a:rPr lang="en-US" sz="2400" dirty="0"/>
              <a:t>Credits of visual sources required</a:t>
            </a:r>
          </a:p>
          <a:p>
            <a:pPr lvl="1" eaLnBrk="1" fontAlgn="auto" hangingPunct="1">
              <a:defRPr/>
            </a:pPr>
            <a:endParaRPr lang="en-US" dirty="0"/>
          </a:p>
          <a:p>
            <a:pPr lvl="1" eaLnBrk="1" fontAlgn="auto" hangingPunct="1">
              <a:defRPr/>
            </a:pPr>
            <a:endParaRPr lang="en-US" dirty="0"/>
          </a:p>
          <a:p>
            <a:pPr lvl="1" eaLnBrk="1" fontAlgn="auto" hangingPunct="1">
              <a:defRPr/>
            </a:pPr>
            <a:endParaRPr lang="en-US" dirty="0"/>
          </a:p>
          <a:p>
            <a:pPr lvl="1" eaLnBrk="1" fontAlgn="auto" hangingPunct="1">
              <a:defRPr/>
            </a:pPr>
            <a:endParaRPr lang="en-US" dirty="0"/>
          </a:p>
        </p:txBody>
      </p:sp>
      <p:pic>
        <p:nvPicPr>
          <p:cNvPr id="58371" name="Picture 6" descr="https://scontent-a-sea.xx.fbcdn.net/hphotos-prn1/t1/32003_404068799476_3973882_n.jpg"/>
          <p:cNvPicPr>
            <a:picLocks noChangeAspect="1" noChangeArrowheads="1"/>
          </p:cNvPicPr>
          <p:nvPr/>
        </p:nvPicPr>
        <p:blipFill>
          <a:blip r:embed="rId3"/>
          <a:srcRect/>
          <a:stretch>
            <a:fillRect/>
          </a:stretch>
        </p:blipFill>
        <p:spPr bwMode="auto">
          <a:xfrm>
            <a:off x="6854664" y="3200400"/>
            <a:ext cx="1922624" cy="2895600"/>
          </a:xfrm>
          <a:prstGeom prst="rect">
            <a:avLst/>
          </a:prstGeom>
          <a:noFill/>
          <a:ln w="50800">
            <a:solidFill>
              <a:srgbClr val="7030A0"/>
            </a:solidFill>
            <a:miter lim="800000"/>
            <a:headEnd/>
            <a:tailEnd/>
          </a:ln>
        </p:spPr>
      </p:pic>
      <p:pic>
        <p:nvPicPr>
          <p:cNvPr id="58372" name="Picture 4"/>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6" name="Picture 5" descr="Small KHD Logo">
            <a:extLst>
              <a:ext uri="{FF2B5EF4-FFF2-40B4-BE49-F238E27FC236}">
                <a16:creationId xmlns:a16="http://schemas.microsoft.com/office/drawing/2014/main" id="{2E387C93-64DB-4E29-ADB6-5E606CFB333A}"/>
              </a:ext>
            </a:extLst>
          </p:cNvPr>
          <p:cNvPicPr>
            <a:picLocks noChangeAspect="1" noChangeArrowheads="1"/>
          </p:cNvPicPr>
          <p:nvPr/>
        </p:nvPicPr>
        <p:blipFill>
          <a:blip r:embed="rId5"/>
          <a:srcRect/>
          <a:stretch>
            <a:fillRect/>
          </a:stretch>
        </p:blipFill>
        <p:spPr bwMode="auto">
          <a:xfrm>
            <a:off x="6099175" y="506413"/>
            <a:ext cx="2667000" cy="1403350"/>
          </a:xfrm>
          <a:prstGeom prst="rect">
            <a:avLst/>
          </a:prstGeom>
          <a:noFill/>
          <a:ln w="9525" algn="in">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740025" y="228600"/>
            <a:ext cx="6026150" cy="1220788"/>
          </a:xfrm>
        </p:spPr>
        <p:txBody>
          <a:bodyPr/>
          <a:lstStyle/>
          <a:p>
            <a:pPr eaLnBrk="1" fontAlgn="auto" hangingPunct="1">
              <a:spcAft>
                <a:spcPts val="0"/>
              </a:spcAft>
              <a:defRPr/>
            </a:pPr>
            <a:r>
              <a:rPr lang="en-US" dirty="0"/>
              <a:t>Documentaries</a:t>
            </a:r>
          </a:p>
        </p:txBody>
      </p:sp>
      <p:sp>
        <p:nvSpPr>
          <p:cNvPr id="21507" name="Content Placeholder 2"/>
          <p:cNvSpPr>
            <a:spLocks noGrp="1"/>
          </p:cNvSpPr>
          <p:nvPr>
            <p:ph sz="quarter" idx="1"/>
          </p:nvPr>
        </p:nvSpPr>
        <p:spPr>
          <a:xfrm>
            <a:off x="762000" y="1981200"/>
            <a:ext cx="5715000" cy="4265613"/>
          </a:xfrm>
        </p:spPr>
        <p:txBody>
          <a:bodyPr rtlCol="0">
            <a:normAutofit fontScale="77500" lnSpcReduction="20000"/>
          </a:bodyPr>
          <a:lstStyle/>
          <a:p>
            <a:pPr marL="91440" indent="-91440" eaLnBrk="1" fontAlgn="auto" hangingPunct="1">
              <a:defRPr/>
            </a:pPr>
            <a:r>
              <a:rPr lang="en-US" sz="3800" dirty="0">
                <a:latin typeface="+mn-lt"/>
              </a:rPr>
              <a:t>Time Limit</a:t>
            </a:r>
          </a:p>
          <a:p>
            <a:pPr lvl="1" eaLnBrk="1" fontAlgn="auto" hangingPunct="1">
              <a:defRPr/>
            </a:pPr>
            <a:r>
              <a:rPr lang="en-US" sz="3800" dirty="0"/>
              <a:t>Film: 10 minutes</a:t>
            </a:r>
          </a:p>
          <a:p>
            <a:pPr marL="91440" indent="-91440" eaLnBrk="1" fontAlgn="auto" hangingPunct="1">
              <a:defRPr/>
            </a:pPr>
            <a:r>
              <a:rPr lang="en-US" sz="3800" dirty="0">
                <a:latin typeface="+mn-lt"/>
              </a:rPr>
              <a:t>Speaking</a:t>
            </a:r>
          </a:p>
          <a:p>
            <a:pPr lvl="1" eaLnBrk="1" fontAlgn="auto" hangingPunct="1">
              <a:defRPr/>
            </a:pPr>
            <a:r>
              <a:rPr lang="en-US" sz="3800" dirty="0"/>
              <a:t>Introduce title and student(s) name(s) only</a:t>
            </a:r>
          </a:p>
          <a:p>
            <a:pPr marL="91440" indent="-91440" eaLnBrk="1" fontAlgn="auto" hangingPunct="1">
              <a:defRPr/>
            </a:pPr>
            <a:r>
              <a:rPr lang="en-US" sz="3800" dirty="0">
                <a:latin typeface="+mn-lt"/>
              </a:rPr>
              <a:t>Production</a:t>
            </a:r>
          </a:p>
          <a:p>
            <a:pPr lvl="1" eaLnBrk="1" fontAlgn="auto" hangingPunct="1">
              <a:defRPr/>
            </a:pPr>
            <a:r>
              <a:rPr lang="en-US" sz="3800" dirty="0"/>
              <a:t>Students: narrate, interview, </a:t>
            </a:r>
            <a:br>
              <a:rPr lang="en-US" sz="3800" dirty="0"/>
            </a:br>
            <a:r>
              <a:rPr lang="en-US" sz="3800" dirty="0"/>
              <a:t>produce, edit</a:t>
            </a:r>
          </a:p>
          <a:p>
            <a:pPr marL="91440" indent="-91440" eaLnBrk="1" fontAlgn="auto" hangingPunct="1">
              <a:defRPr/>
            </a:pPr>
            <a:r>
              <a:rPr lang="en-US" sz="3800" dirty="0">
                <a:latin typeface="+mn-lt"/>
              </a:rPr>
              <a:t>End Credits</a:t>
            </a:r>
          </a:p>
          <a:p>
            <a:pPr lvl="1" eaLnBrk="1" fontAlgn="auto" hangingPunct="1">
              <a:defRPr/>
            </a:pPr>
            <a:r>
              <a:rPr lang="en-US" sz="3800" dirty="0"/>
              <a:t>Required, but must be readable</a:t>
            </a:r>
          </a:p>
          <a:p>
            <a:pPr lvl="1" eaLnBrk="1" fontAlgn="auto" hangingPunct="1">
              <a:defRPr/>
            </a:pPr>
            <a:endParaRPr lang="en-US" dirty="0"/>
          </a:p>
          <a:p>
            <a:pPr marL="91440" indent="-91440" eaLnBrk="1" fontAlgn="auto" hangingPunct="1">
              <a:defRPr/>
            </a:pPr>
            <a:endParaRPr lang="en-US" dirty="0"/>
          </a:p>
          <a:p>
            <a:pPr marL="91440" indent="-91440" eaLnBrk="1" fontAlgn="auto" hangingPunct="1">
              <a:defRPr/>
            </a:pPr>
            <a:endParaRPr lang="en-US" dirty="0"/>
          </a:p>
        </p:txBody>
      </p:sp>
      <p:pic>
        <p:nvPicPr>
          <p:cNvPr id="60419" name="Picture 2" descr="https://fbcdn-sphotos-h-a.akamaihd.net/hphotos-ak-prn1/t1/32003_404076324476_6682233_n.jpg"/>
          <p:cNvPicPr>
            <a:picLocks noChangeAspect="1" noChangeArrowheads="1"/>
          </p:cNvPicPr>
          <p:nvPr/>
        </p:nvPicPr>
        <p:blipFill>
          <a:blip r:embed="rId3"/>
          <a:srcRect r="17949"/>
          <a:stretch>
            <a:fillRect/>
          </a:stretch>
        </p:blipFill>
        <p:spPr bwMode="auto">
          <a:xfrm>
            <a:off x="6477000" y="4038600"/>
            <a:ext cx="2286000" cy="2208213"/>
          </a:xfrm>
          <a:prstGeom prst="rect">
            <a:avLst/>
          </a:prstGeom>
          <a:noFill/>
          <a:ln w="50800">
            <a:solidFill>
              <a:srgbClr val="7030A0"/>
            </a:solidFill>
            <a:miter lim="800000"/>
            <a:headEnd/>
            <a:tailEnd/>
          </a:ln>
        </p:spPr>
      </p:pic>
      <p:pic>
        <p:nvPicPr>
          <p:cNvPr id="60420" name="Picture 4"/>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6" name="Picture 5" descr="Small KHD Logo">
            <a:extLst>
              <a:ext uri="{FF2B5EF4-FFF2-40B4-BE49-F238E27FC236}">
                <a16:creationId xmlns:a16="http://schemas.microsoft.com/office/drawing/2014/main" id="{C8D20936-9837-47A3-A6CA-5BF5EE8BBB64}"/>
              </a:ext>
            </a:extLst>
          </p:cNvPr>
          <p:cNvPicPr>
            <a:picLocks noChangeAspect="1" noChangeArrowheads="1"/>
          </p:cNvPicPr>
          <p:nvPr/>
        </p:nvPicPr>
        <p:blipFill>
          <a:blip r:embed="rId5"/>
          <a:srcRect/>
          <a:stretch>
            <a:fillRect/>
          </a:stretch>
        </p:blipFill>
        <p:spPr bwMode="auto">
          <a:xfrm>
            <a:off x="6626224" y="856848"/>
            <a:ext cx="2136775" cy="1124351"/>
          </a:xfrm>
          <a:prstGeom prst="rect">
            <a:avLst/>
          </a:prstGeom>
          <a:noFill/>
          <a:ln w="9525" algn="in">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762000" y="2133600"/>
            <a:ext cx="2819400" cy="3886200"/>
          </a:xfrm>
        </p:spPr>
        <p:txBody>
          <a:bodyPr/>
          <a:lstStyle/>
          <a:p>
            <a:pPr eaLnBrk="1" hangingPunct="1">
              <a:buFont typeface="Wingdings" pitchFamily="2" charset="2"/>
              <a:buNone/>
            </a:pPr>
            <a:endParaRPr lang="en-US" dirty="0">
              <a:latin typeface="Constantia" pitchFamily="18" charset="0"/>
            </a:endParaRPr>
          </a:p>
          <a:p>
            <a:pPr algn="ctr" eaLnBrk="1" hangingPunct="1">
              <a:spcBef>
                <a:spcPts val="600"/>
              </a:spcBef>
              <a:buFont typeface="Calibri" pitchFamily="34" charset="0"/>
              <a:buNone/>
            </a:pPr>
            <a:r>
              <a:rPr lang="en-US" sz="3600" i="1" dirty="0">
                <a:latin typeface="Calibri" pitchFamily="34" charset="0"/>
              </a:rPr>
              <a:t>Thank you </a:t>
            </a:r>
          </a:p>
          <a:p>
            <a:pPr algn="ctr" eaLnBrk="1" hangingPunct="1">
              <a:spcBef>
                <a:spcPts val="600"/>
              </a:spcBef>
              <a:buFont typeface="Calibri" pitchFamily="34" charset="0"/>
              <a:buNone/>
            </a:pPr>
            <a:r>
              <a:rPr lang="en-US" sz="3600" dirty="0">
                <a:latin typeface="Calibri" pitchFamily="34" charset="0"/>
              </a:rPr>
              <a:t>for supporting </a:t>
            </a:r>
          </a:p>
          <a:p>
            <a:pPr algn="ctr" eaLnBrk="1" hangingPunct="1">
              <a:spcBef>
                <a:spcPts val="600"/>
              </a:spcBef>
              <a:buFont typeface="Calibri" pitchFamily="34" charset="0"/>
              <a:buNone/>
            </a:pPr>
            <a:r>
              <a:rPr lang="en-US" sz="3600" dirty="0">
                <a:latin typeface="Calibri" pitchFamily="34" charset="0"/>
              </a:rPr>
              <a:t>Kansas</a:t>
            </a:r>
          </a:p>
          <a:p>
            <a:pPr algn="ctr" eaLnBrk="1" hangingPunct="1">
              <a:spcBef>
                <a:spcPts val="600"/>
              </a:spcBef>
              <a:buFont typeface="Calibri" pitchFamily="34" charset="0"/>
              <a:buNone/>
            </a:pPr>
            <a:r>
              <a:rPr lang="en-US" sz="3600" dirty="0">
                <a:latin typeface="Calibri" pitchFamily="34" charset="0"/>
              </a:rPr>
              <a:t>History Day. </a:t>
            </a:r>
          </a:p>
          <a:p>
            <a:pPr algn="ctr" eaLnBrk="1" hangingPunct="1">
              <a:spcBef>
                <a:spcPts val="600"/>
              </a:spcBef>
              <a:buFont typeface="Calibri" pitchFamily="34" charset="0"/>
              <a:buNone/>
            </a:pPr>
            <a:endParaRPr lang="en-US" sz="3600" dirty="0">
              <a:solidFill>
                <a:schemeClr val="tx1"/>
              </a:solidFill>
              <a:latin typeface="Calibri" pitchFamily="34" charset="0"/>
            </a:endParaRPr>
          </a:p>
          <a:p>
            <a:pPr eaLnBrk="1" hangingPunct="1">
              <a:buFont typeface="Wingdings" pitchFamily="2" charset="2"/>
              <a:buNone/>
            </a:pPr>
            <a:endParaRPr lang="en-US" sz="3600" dirty="0">
              <a:latin typeface="Constantia" pitchFamily="18" charset="0"/>
            </a:endParaRPr>
          </a:p>
        </p:txBody>
      </p:sp>
      <p:sp>
        <p:nvSpPr>
          <p:cNvPr id="10242" name="Title 1"/>
          <p:cNvSpPr>
            <a:spLocks noGrp="1"/>
          </p:cNvSpPr>
          <p:nvPr>
            <p:ph type="title"/>
          </p:nvPr>
        </p:nvSpPr>
        <p:spPr>
          <a:xfrm>
            <a:off x="2743200" y="228600"/>
            <a:ext cx="5715000" cy="609600"/>
          </a:xfrm>
        </p:spPr>
        <p:txBody>
          <a:bodyPr>
            <a:normAutofit fontScale="90000"/>
          </a:bodyPr>
          <a:lstStyle/>
          <a:p>
            <a:pPr eaLnBrk="1" fontAlgn="auto" hangingPunct="1">
              <a:spcAft>
                <a:spcPts val="0"/>
              </a:spcAft>
              <a:defRPr/>
            </a:pPr>
            <a:r>
              <a:rPr lang="en-US" dirty="0"/>
              <a:t>Welcome!</a:t>
            </a:r>
          </a:p>
        </p:txBody>
      </p:sp>
      <p:pic>
        <p:nvPicPr>
          <p:cNvPr id="17411" name="Picture 3"/>
          <p:cNvPicPr>
            <a:picLocks noChangeAspect="1"/>
          </p:cNvPicPr>
          <p:nvPr/>
        </p:nvPicPr>
        <p:blipFill>
          <a:blip r:embed="rId3"/>
          <a:srcRect/>
          <a:stretch>
            <a:fillRect/>
          </a:stretch>
        </p:blipFill>
        <p:spPr bwMode="auto">
          <a:xfrm>
            <a:off x="3946525" y="2463800"/>
            <a:ext cx="4495800" cy="2997200"/>
          </a:xfrm>
          <a:prstGeom prst="rect">
            <a:avLst/>
          </a:prstGeom>
          <a:noFill/>
          <a:ln w="9525">
            <a:noFill/>
            <a:miter lim="800000"/>
            <a:headEnd/>
            <a:tailEnd/>
          </a:ln>
        </p:spPr>
      </p:pic>
      <p:pic>
        <p:nvPicPr>
          <p:cNvPr id="17412" name="Picture 4"/>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6" name="Picture 5" descr="Small KHD Logo">
            <a:extLst>
              <a:ext uri="{FF2B5EF4-FFF2-40B4-BE49-F238E27FC236}">
                <a16:creationId xmlns:a16="http://schemas.microsoft.com/office/drawing/2014/main" id="{DEFBF3A4-25C4-4269-AB33-360B02106D92}"/>
              </a:ext>
            </a:extLst>
          </p:cNvPr>
          <p:cNvPicPr>
            <a:picLocks noChangeAspect="1" noChangeArrowheads="1"/>
          </p:cNvPicPr>
          <p:nvPr/>
        </p:nvPicPr>
        <p:blipFill>
          <a:blip r:embed="rId5"/>
          <a:srcRect/>
          <a:stretch>
            <a:fillRect/>
          </a:stretch>
        </p:blipFill>
        <p:spPr bwMode="auto">
          <a:xfrm>
            <a:off x="5980981" y="358775"/>
            <a:ext cx="2667000" cy="1403350"/>
          </a:xfrm>
          <a:prstGeom prst="rect">
            <a:avLst/>
          </a:prstGeom>
          <a:noFill/>
          <a:ln w="9525" algn="in">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781050" y="2027238"/>
            <a:ext cx="3638550" cy="3916362"/>
          </a:xfrm>
          <a:prstGeom prst="rect">
            <a:avLst/>
          </a:prstGeom>
          <a:noFill/>
          <a:ln w="9525">
            <a:noFill/>
            <a:miter lim="800000"/>
            <a:headEnd/>
            <a:tailEnd/>
          </a:ln>
        </p:spPr>
        <p:txBody>
          <a:bodyPr/>
          <a:lstStyle/>
          <a:p>
            <a:pPr marL="228600" indent="-228600">
              <a:lnSpc>
                <a:spcPct val="70000"/>
              </a:lnSpc>
              <a:spcBef>
                <a:spcPts val="200"/>
              </a:spcBef>
              <a:spcAft>
                <a:spcPts val="400"/>
              </a:spcAft>
              <a:buClr>
                <a:schemeClr val="accent2"/>
              </a:buClr>
              <a:buSzPct val="60000"/>
              <a:defRPr/>
            </a:pPr>
            <a:r>
              <a:rPr lang="en-US" sz="2200" b="1" dirty="0">
                <a:solidFill>
                  <a:srgbClr val="FF0000"/>
                </a:solidFill>
                <a:latin typeface="+mn-lt"/>
                <a:cs typeface="+mn-cs"/>
              </a:rPr>
              <a:t>Time Limit</a:t>
            </a:r>
          </a:p>
          <a:p>
            <a:pPr marL="228600" indent="-228600">
              <a:lnSpc>
                <a:spcPct val="70000"/>
              </a:lnSpc>
              <a:spcBef>
                <a:spcPts val="200"/>
              </a:spcBef>
              <a:spcAft>
                <a:spcPts val="400"/>
              </a:spcAft>
              <a:buClr>
                <a:schemeClr val="accent2"/>
              </a:buClr>
              <a:buSzPct val="60000"/>
              <a:buFont typeface="Wingdings" panose="05000000000000000000" pitchFamily="2" charset="2"/>
              <a:buChar char="u"/>
              <a:defRPr/>
            </a:pPr>
            <a:r>
              <a:rPr lang="en-US" sz="2200" dirty="0">
                <a:latin typeface="+mn-lt"/>
                <a:cs typeface="+mn-cs"/>
              </a:rPr>
              <a:t> Performance: 10 minutes     </a:t>
            </a:r>
          </a:p>
          <a:p>
            <a:pPr marL="228600" indent="-228600">
              <a:lnSpc>
                <a:spcPct val="70000"/>
              </a:lnSpc>
              <a:spcBef>
                <a:spcPts val="1200"/>
              </a:spcBef>
              <a:spcAft>
                <a:spcPts val="200"/>
              </a:spcAft>
              <a:buClr>
                <a:schemeClr val="accent2"/>
              </a:buClr>
              <a:buSzPct val="60000"/>
              <a:defRPr/>
            </a:pPr>
            <a:r>
              <a:rPr lang="en-US" sz="2200" b="1" dirty="0">
                <a:solidFill>
                  <a:srgbClr val="FF0000"/>
                </a:solidFill>
                <a:latin typeface="+mn-lt"/>
                <a:cs typeface="+mn-cs"/>
              </a:rPr>
              <a:t>Introduction</a:t>
            </a:r>
          </a:p>
          <a:p>
            <a:pPr marL="228600" lvl="1" indent="-228600">
              <a:lnSpc>
                <a:spcPct val="70000"/>
              </a:lnSpc>
              <a:spcBef>
                <a:spcPts val="200"/>
              </a:spcBef>
              <a:spcAft>
                <a:spcPts val="400"/>
              </a:spcAft>
              <a:buClr>
                <a:srgbClr val="FF0000"/>
              </a:buClr>
              <a:buSzPct val="70000"/>
              <a:buFont typeface="Wingdings" panose="05000000000000000000" pitchFamily="2" charset="2"/>
              <a:buChar char="u"/>
              <a:defRPr/>
            </a:pPr>
            <a:r>
              <a:rPr lang="en-US" sz="2200" dirty="0">
                <a:latin typeface="+mn-lt"/>
                <a:cs typeface="+mn-cs"/>
              </a:rPr>
              <a:t>Title and student(s) name(s) only</a:t>
            </a:r>
          </a:p>
          <a:p>
            <a:pPr marL="228600" indent="-228600">
              <a:lnSpc>
                <a:spcPct val="70000"/>
              </a:lnSpc>
              <a:spcBef>
                <a:spcPts val="1200"/>
              </a:spcBef>
              <a:spcAft>
                <a:spcPts val="200"/>
              </a:spcAft>
              <a:buClr>
                <a:schemeClr val="accent2"/>
              </a:buClr>
              <a:buSzPct val="60000"/>
              <a:defRPr/>
            </a:pPr>
            <a:r>
              <a:rPr lang="en-US" sz="2200" b="1" dirty="0">
                <a:solidFill>
                  <a:srgbClr val="FF0000"/>
                </a:solidFill>
                <a:latin typeface="+mn-lt"/>
                <a:cs typeface="+mn-cs"/>
              </a:rPr>
              <a:t>Costumes</a:t>
            </a:r>
          </a:p>
          <a:p>
            <a:pPr marL="228600" lvl="1" indent="-228600">
              <a:lnSpc>
                <a:spcPct val="70000"/>
              </a:lnSpc>
              <a:spcBef>
                <a:spcPts val="200"/>
              </a:spcBef>
              <a:spcAft>
                <a:spcPts val="400"/>
              </a:spcAft>
              <a:buClr>
                <a:srgbClr val="FF0000"/>
              </a:buClr>
              <a:buSzPct val="70000"/>
              <a:buFont typeface="Wingdings" panose="05000000000000000000" pitchFamily="2" charset="2"/>
              <a:buChar char="u"/>
              <a:defRPr/>
            </a:pPr>
            <a:r>
              <a:rPr lang="en-US" sz="2200" dirty="0">
                <a:latin typeface="+mn-lt"/>
                <a:cs typeface="+mn-cs"/>
              </a:rPr>
              <a:t>Students: design, fabric choice, etc.</a:t>
            </a:r>
          </a:p>
          <a:p>
            <a:pPr marL="228600" lvl="1" indent="-228600">
              <a:lnSpc>
                <a:spcPct val="70000"/>
              </a:lnSpc>
              <a:spcBef>
                <a:spcPts val="200"/>
              </a:spcBef>
              <a:spcAft>
                <a:spcPts val="400"/>
              </a:spcAft>
              <a:buClr>
                <a:srgbClr val="FF0000"/>
              </a:buClr>
              <a:buSzPct val="70000"/>
              <a:buFont typeface="Wingdings" panose="05000000000000000000" pitchFamily="2" charset="2"/>
              <a:buChar char="u"/>
              <a:defRPr/>
            </a:pPr>
            <a:r>
              <a:rPr lang="en-US" sz="2200" dirty="0">
                <a:latin typeface="+mn-lt"/>
                <a:cs typeface="+mn-cs"/>
              </a:rPr>
              <a:t>May be rented or bought</a:t>
            </a:r>
          </a:p>
          <a:p>
            <a:pPr marL="639763" lvl="1" indent="-273050">
              <a:lnSpc>
                <a:spcPct val="70000"/>
              </a:lnSpc>
              <a:spcBef>
                <a:spcPts val="550"/>
              </a:spcBef>
              <a:buClr>
                <a:schemeClr val="accent1"/>
              </a:buClr>
              <a:buSzPct val="70000"/>
              <a:buFont typeface="Wingdings 2" pitchFamily="18" charset="2"/>
              <a:buChar char=""/>
              <a:defRPr/>
            </a:pPr>
            <a:endParaRPr lang="en-US" sz="2600" dirty="0">
              <a:latin typeface="+mn-lt"/>
              <a:cs typeface="+mn-cs"/>
            </a:endParaRPr>
          </a:p>
        </p:txBody>
      </p:sp>
      <p:sp>
        <p:nvSpPr>
          <p:cNvPr id="20482" name="Title 1"/>
          <p:cNvSpPr>
            <a:spLocks noGrp="1"/>
          </p:cNvSpPr>
          <p:nvPr>
            <p:ph type="title"/>
          </p:nvPr>
        </p:nvSpPr>
        <p:spPr>
          <a:xfrm>
            <a:off x="2740025" y="228600"/>
            <a:ext cx="6026150" cy="1219200"/>
          </a:xfrm>
        </p:spPr>
        <p:txBody>
          <a:bodyPr/>
          <a:lstStyle/>
          <a:p>
            <a:pPr eaLnBrk="1" fontAlgn="auto" hangingPunct="1">
              <a:spcAft>
                <a:spcPts val="0"/>
              </a:spcAft>
              <a:defRPr/>
            </a:pPr>
            <a:r>
              <a:rPr lang="en-US" dirty="0"/>
              <a:t>Performances</a:t>
            </a:r>
          </a:p>
        </p:txBody>
      </p:sp>
      <p:pic>
        <p:nvPicPr>
          <p:cNvPr id="62467" name="Picture 4" descr="http://2.bp.blogspot.com/_f0Kl4VZNF-Y/TBbjdD0BKeI/AAAAAAAAADc/GzVKNul2Ku4/s320/Sara_practice.jpg"/>
          <p:cNvPicPr>
            <a:picLocks noChangeAspect="1" noChangeArrowheads="1"/>
          </p:cNvPicPr>
          <p:nvPr/>
        </p:nvPicPr>
        <p:blipFill>
          <a:blip r:embed="rId3"/>
          <a:srcRect r="16406"/>
          <a:stretch>
            <a:fillRect/>
          </a:stretch>
        </p:blipFill>
        <p:spPr bwMode="auto">
          <a:xfrm>
            <a:off x="5965933" y="3962400"/>
            <a:ext cx="2800242" cy="2239963"/>
          </a:xfrm>
          <a:prstGeom prst="rect">
            <a:avLst/>
          </a:prstGeom>
          <a:noFill/>
          <a:ln w="50800">
            <a:solidFill>
              <a:srgbClr val="7030A0"/>
            </a:solidFill>
            <a:miter lim="800000"/>
            <a:headEnd/>
            <a:tailEnd/>
          </a:ln>
        </p:spPr>
      </p:pic>
      <p:pic>
        <p:nvPicPr>
          <p:cNvPr id="62468" name="Picture 5"/>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6" name="Picture 5" descr="Small KHD Logo">
            <a:extLst>
              <a:ext uri="{FF2B5EF4-FFF2-40B4-BE49-F238E27FC236}">
                <a16:creationId xmlns:a16="http://schemas.microsoft.com/office/drawing/2014/main" id="{D641173B-3C2E-48CE-A305-A4476A139826}"/>
              </a:ext>
            </a:extLst>
          </p:cNvPr>
          <p:cNvPicPr>
            <a:picLocks noChangeAspect="1" noChangeArrowheads="1"/>
          </p:cNvPicPr>
          <p:nvPr/>
        </p:nvPicPr>
        <p:blipFill>
          <a:blip r:embed="rId5"/>
          <a:srcRect/>
          <a:stretch>
            <a:fillRect/>
          </a:stretch>
        </p:blipFill>
        <p:spPr bwMode="auto">
          <a:xfrm>
            <a:off x="5965933" y="1762125"/>
            <a:ext cx="2667000" cy="1403350"/>
          </a:xfrm>
          <a:prstGeom prst="rect">
            <a:avLst/>
          </a:prstGeom>
          <a:noFill/>
          <a:ln w="9525" algn="in">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762000" y="1981200"/>
            <a:ext cx="7707313" cy="4008438"/>
          </a:xfrm>
        </p:spPr>
        <p:txBody>
          <a:bodyPr/>
          <a:lstStyle/>
          <a:p>
            <a:pPr eaLnBrk="1" hangingPunct="1">
              <a:buClr>
                <a:srgbClr val="FF0000"/>
              </a:buClr>
              <a:buFont typeface="Wingdings" pitchFamily="2" charset="2"/>
              <a:buChar char="u"/>
            </a:pPr>
            <a:r>
              <a:rPr lang="en-US" sz="2800" b="0" dirty="0">
                <a:solidFill>
                  <a:schemeClr val="tx1"/>
                </a:solidFill>
                <a:latin typeface="Calibri" pitchFamily="34" charset="0"/>
              </a:rPr>
              <a:t>Contact Rachel </a:t>
            </a:r>
            <a:r>
              <a:rPr lang="en-US" sz="2800" b="0" dirty="0" err="1">
                <a:solidFill>
                  <a:schemeClr val="tx1"/>
                </a:solidFill>
                <a:latin typeface="Calibri" pitchFamily="34" charset="0"/>
              </a:rPr>
              <a:t>Goossen</a:t>
            </a:r>
            <a:r>
              <a:rPr lang="en-US" sz="2800" b="0" dirty="0">
                <a:solidFill>
                  <a:schemeClr val="tx1"/>
                </a:solidFill>
                <a:latin typeface="Calibri" pitchFamily="34" charset="0"/>
              </a:rPr>
              <a:t> immediately if website link is not working.</a:t>
            </a:r>
          </a:p>
          <a:p>
            <a:pPr eaLnBrk="1" hangingPunct="1">
              <a:buClr>
                <a:srgbClr val="FF0000"/>
              </a:buClr>
              <a:buFont typeface="Wingdings" pitchFamily="2" charset="2"/>
              <a:buChar char="u"/>
            </a:pPr>
            <a:endParaRPr lang="en-US" sz="2200" b="0" dirty="0">
              <a:solidFill>
                <a:schemeClr val="tx1"/>
              </a:solidFill>
              <a:latin typeface="Calibri" pitchFamily="34" charset="0"/>
            </a:endParaRPr>
          </a:p>
        </p:txBody>
      </p:sp>
      <p:sp>
        <p:nvSpPr>
          <p:cNvPr id="23554" name="Title 1"/>
          <p:cNvSpPr>
            <a:spLocks noGrp="1"/>
          </p:cNvSpPr>
          <p:nvPr>
            <p:ph type="title"/>
          </p:nvPr>
        </p:nvSpPr>
        <p:spPr>
          <a:xfrm>
            <a:off x="2743200" y="228600"/>
            <a:ext cx="5715000" cy="1189038"/>
          </a:xfrm>
        </p:spPr>
        <p:txBody>
          <a:bodyPr/>
          <a:lstStyle/>
          <a:p>
            <a:pPr eaLnBrk="1" fontAlgn="auto" hangingPunct="1">
              <a:spcAft>
                <a:spcPts val="0"/>
              </a:spcAft>
              <a:defRPr/>
            </a:pPr>
            <a:r>
              <a:rPr lang="en-US" dirty="0"/>
              <a:t>Websites</a:t>
            </a:r>
          </a:p>
        </p:txBody>
      </p:sp>
      <p:pic>
        <p:nvPicPr>
          <p:cNvPr id="64516" name="Picture 4" descr="https://fbcdn-sphotos-a-a.akamaihd.net/hphotos-ak-frc3/t1/970669_10151573560804477_905245224_n.jpg"/>
          <p:cNvPicPr>
            <a:picLocks noChangeAspect="1" noChangeArrowheads="1"/>
          </p:cNvPicPr>
          <p:nvPr/>
        </p:nvPicPr>
        <p:blipFill>
          <a:blip r:embed="rId3"/>
          <a:srcRect r="29626"/>
          <a:stretch>
            <a:fillRect/>
          </a:stretch>
        </p:blipFill>
        <p:spPr bwMode="auto">
          <a:xfrm>
            <a:off x="5410200" y="3429000"/>
            <a:ext cx="2971800" cy="2593975"/>
          </a:xfrm>
          <a:prstGeom prst="rect">
            <a:avLst/>
          </a:prstGeom>
          <a:noFill/>
          <a:ln w="50800">
            <a:solidFill>
              <a:srgbClr val="7030A0"/>
            </a:solidFill>
            <a:miter lim="800000"/>
            <a:headEnd/>
            <a:tailEnd/>
          </a:ln>
        </p:spPr>
      </p:pic>
      <p:pic>
        <p:nvPicPr>
          <p:cNvPr id="64517" name="Picture 5"/>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7" name="Picture 5" descr="Small KHD Logo">
            <a:extLst>
              <a:ext uri="{FF2B5EF4-FFF2-40B4-BE49-F238E27FC236}">
                <a16:creationId xmlns:a16="http://schemas.microsoft.com/office/drawing/2014/main" id="{65F07E02-2E79-467D-98E7-31A0F596DF42}"/>
              </a:ext>
            </a:extLst>
          </p:cNvPr>
          <p:cNvPicPr>
            <a:picLocks noChangeAspect="1" noChangeArrowheads="1"/>
          </p:cNvPicPr>
          <p:nvPr/>
        </p:nvPicPr>
        <p:blipFill>
          <a:blip r:embed="rId5"/>
          <a:srcRect/>
          <a:stretch>
            <a:fillRect/>
          </a:stretch>
        </p:blipFill>
        <p:spPr bwMode="auto">
          <a:xfrm>
            <a:off x="5791200" y="468313"/>
            <a:ext cx="2667000" cy="1403350"/>
          </a:xfrm>
          <a:prstGeom prst="rect">
            <a:avLst/>
          </a:prstGeom>
          <a:noFill/>
          <a:ln w="9525" algn="in">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E74EA9-A6F2-4161-8ED7-3893F9163519}"/>
              </a:ext>
            </a:extLst>
          </p:cNvPr>
          <p:cNvSpPr>
            <a:spLocks noGrp="1"/>
          </p:cNvSpPr>
          <p:nvPr>
            <p:ph idx="1"/>
          </p:nvPr>
        </p:nvSpPr>
        <p:spPr>
          <a:xfrm>
            <a:off x="902970" y="2247900"/>
            <a:ext cx="7555230" cy="1676400"/>
          </a:xfrm>
        </p:spPr>
        <p:txBody>
          <a:bodyPr/>
          <a:lstStyle/>
          <a:p>
            <a:r>
              <a:rPr lang="en-US" dirty="0"/>
              <a:t>NEW (2021) to Historical Papers:</a:t>
            </a:r>
          </a:p>
          <a:p>
            <a:r>
              <a:rPr lang="en-US" dirty="0"/>
              <a:t>Must have a process paper.</a:t>
            </a:r>
          </a:p>
        </p:txBody>
      </p:sp>
      <p:sp>
        <p:nvSpPr>
          <p:cNvPr id="3" name="Title 2">
            <a:extLst>
              <a:ext uri="{FF2B5EF4-FFF2-40B4-BE49-F238E27FC236}">
                <a16:creationId xmlns:a16="http://schemas.microsoft.com/office/drawing/2014/main" id="{54163672-ED65-4583-BF55-D724C8EEC5AB}"/>
              </a:ext>
            </a:extLst>
          </p:cNvPr>
          <p:cNvSpPr>
            <a:spLocks noGrp="1"/>
          </p:cNvSpPr>
          <p:nvPr>
            <p:ph type="title"/>
          </p:nvPr>
        </p:nvSpPr>
        <p:spPr/>
        <p:txBody>
          <a:bodyPr/>
          <a:lstStyle/>
          <a:p>
            <a:r>
              <a:rPr lang="en-US" dirty="0"/>
              <a:t>Historical Papers</a:t>
            </a:r>
          </a:p>
        </p:txBody>
      </p:sp>
      <p:pic>
        <p:nvPicPr>
          <p:cNvPr id="4" name="Picture 5" descr="Small KHD Logo">
            <a:extLst>
              <a:ext uri="{FF2B5EF4-FFF2-40B4-BE49-F238E27FC236}">
                <a16:creationId xmlns:a16="http://schemas.microsoft.com/office/drawing/2014/main" id="{1F0F3354-2B1B-44F5-9AD7-5D3DFF77BB03}"/>
              </a:ext>
            </a:extLst>
          </p:cNvPr>
          <p:cNvPicPr>
            <a:picLocks noChangeAspect="1" noChangeArrowheads="1"/>
          </p:cNvPicPr>
          <p:nvPr/>
        </p:nvPicPr>
        <p:blipFill>
          <a:blip r:embed="rId3"/>
          <a:srcRect/>
          <a:stretch>
            <a:fillRect/>
          </a:stretch>
        </p:blipFill>
        <p:spPr bwMode="auto">
          <a:xfrm>
            <a:off x="5791200" y="4419600"/>
            <a:ext cx="2667000" cy="1403350"/>
          </a:xfrm>
          <a:prstGeom prst="rect">
            <a:avLst/>
          </a:prstGeom>
          <a:noFill/>
          <a:ln w="9525" algn="in">
            <a:noFill/>
            <a:miter lim="800000"/>
            <a:headEnd/>
            <a:tailEnd/>
          </a:ln>
        </p:spPr>
      </p:pic>
    </p:spTree>
    <p:extLst>
      <p:ext uri="{BB962C8B-B14F-4D97-AF65-F5344CB8AC3E}">
        <p14:creationId xmlns:p14="http://schemas.microsoft.com/office/powerpoint/2010/main" val="391722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3"/>
          <p:cNvSpPr>
            <a:spLocks noGrp="1"/>
          </p:cNvSpPr>
          <p:nvPr>
            <p:ph type="title"/>
          </p:nvPr>
        </p:nvSpPr>
        <p:spPr>
          <a:xfrm>
            <a:off x="838200" y="762000"/>
            <a:ext cx="7543800" cy="3565525"/>
          </a:xfrm>
        </p:spPr>
        <p:txBody>
          <a:bodyPr/>
          <a:lstStyle/>
          <a:p>
            <a:pPr eaLnBrk="1" fontAlgn="auto" hangingPunct="1">
              <a:spcAft>
                <a:spcPts val="0"/>
              </a:spcAft>
              <a:defRPr/>
            </a:pPr>
            <a:r>
              <a:rPr lang="en-US" dirty="0"/>
              <a:t>THANK YOU!!!</a:t>
            </a:r>
          </a:p>
        </p:txBody>
      </p:sp>
      <p:sp>
        <p:nvSpPr>
          <p:cNvPr id="66562" name="Text Placeholder 4"/>
          <p:cNvSpPr>
            <a:spLocks noGrp="1"/>
          </p:cNvSpPr>
          <p:nvPr>
            <p:ph type="body" sz="half" idx="2"/>
          </p:nvPr>
        </p:nvSpPr>
        <p:spPr>
          <a:xfrm>
            <a:off x="838200" y="4419600"/>
            <a:ext cx="7589838" cy="1752600"/>
          </a:xfrm>
        </p:spPr>
        <p:txBody>
          <a:bodyPr/>
          <a:lstStyle/>
          <a:p>
            <a:pPr eaLnBrk="1" hangingPunct="1">
              <a:spcBef>
                <a:spcPct val="0"/>
              </a:spcBef>
            </a:pPr>
            <a:r>
              <a:rPr lang="en-US" dirty="0"/>
              <a:t>Thank you again from everyone at Washburn University, Kansas History Day and National History Day! </a:t>
            </a:r>
          </a:p>
        </p:txBody>
      </p:sp>
      <p:pic>
        <p:nvPicPr>
          <p:cNvPr id="66563" name="Picture 4" descr="Small KHD Logo"/>
          <p:cNvPicPr>
            <a:picLocks noChangeAspect="1" noChangeArrowheads="1"/>
          </p:cNvPicPr>
          <p:nvPr/>
        </p:nvPicPr>
        <p:blipFill>
          <a:blip r:embed="rId3"/>
          <a:srcRect/>
          <a:stretch>
            <a:fillRect/>
          </a:stretch>
        </p:blipFill>
        <p:spPr bwMode="auto">
          <a:xfrm>
            <a:off x="2438400" y="990600"/>
            <a:ext cx="4419600" cy="2327275"/>
          </a:xfrm>
          <a:prstGeom prst="rect">
            <a:avLst/>
          </a:prstGeom>
          <a:noFill/>
          <a:ln w="9525" algn="in">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C78542-A121-453B-B9C5-53E43F7C396A}" type="slidenum">
              <a:rPr lang="en-US"/>
              <a:pPr>
                <a:defRPr/>
              </a:pPr>
              <a:t>3</a:t>
            </a:fld>
            <a:endParaRPr lang="en-US" dirty="0"/>
          </a:p>
        </p:txBody>
      </p:sp>
      <p:sp>
        <p:nvSpPr>
          <p:cNvPr id="19458" name="Content Placeholder 2"/>
          <p:cNvSpPr>
            <a:spLocks noGrp="1"/>
          </p:cNvSpPr>
          <p:nvPr>
            <p:ph idx="1"/>
          </p:nvPr>
        </p:nvSpPr>
        <p:spPr>
          <a:xfrm>
            <a:off x="762000" y="1905000"/>
            <a:ext cx="4191000" cy="4084638"/>
          </a:xfrm>
        </p:spPr>
        <p:txBody>
          <a:bodyPr/>
          <a:lstStyle/>
          <a:p>
            <a:pPr eaLnBrk="1" hangingPunct="1"/>
            <a:r>
              <a:rPr lang="en-US" sz="2400" b="0">
                <a:latin typeface="Calibri" pitchFamily="34" charset="0"/>
              </a:rPr>
              <a:t>Five categories:</a:t>
            </a:r>
          </a:p>
          <a:p>
            <a:pPr lvl="1" eaLnBrk="1" hangingPunct="1">
              <a:buFont typeface="Wingdings" pitchFamily="2" charset="2"/>
              <a:buChar char="u"/>
            </a:pPr>
            <a:r>
              <a:rPr lang="en-US" sz="2400"/>
              <a:t>Paper (Individual only)</a:t>
            </a:r>
          </a:p>
          <a:p>
            <a:pPr lvl="1" eaLnBrk="1" hangingPunct="1">
              <a:buFont typeface="Wingdings" pitchFamily="2" charset="2"/>
              <a:buChar char="u"/>
            </a:pPr>
            <a:r>
              <a:rPr lang="en-US" sz="2400"/>
              <a:t>Website</a:t>
            </a:r>
          </a:p>
          <a:p>
            <a:pPr lvl="1" eaLnBrk="1" hangingPunct="1">
              <a:buFont typeface="Wingdings" pitchFamily="2" charset="2"/>
              <a:buChar char="u"/>
            </a:pPr>
            <a:r>
              <a:rPr lang="en-US" sz="2400"/>
              <a:t>Performance</a:t>
            </a:r>
          </a:p>
          <a:p>
            <a:pPr lvl="1" eaLnBrk="1" hangingPunct="1">
              <a:buFont typeface="Wingdings" pitchFamily="2" charset="2"/>
              <a:buChar char="u"/>
            </a:pPr>
            <a:r>
              <a:rPr lang="en-US" sz="2400"/>
              <a:t>Documentary</a:t>
            </a:r>
          </a:p>
          <a:p>
            <a:pPr lvl="1" eaLnBrk="1" hangingPunct="1">
              <a:buFont typeface="Wingdings" pitchFamily="2" charset="2"/>
              <a:buChar char="u"/>
            </a:pPr>
            <a:r>
              <a:rPr lang="en-US" sz="2400"/>
              <a:t>Exhibit</a:t>
            </a:r>
          </a:p>
          <a:p>
            <a:pPr eaLnBrk="1" hangingPunct="1"/>
            <a:r>
              <a:rPr lang="en-US" sz="2400" b="0">
                <a:latin typeface="Calibri" pitchFamily="34" charset="0"/>
              </a:rPr>
              <a:t>Individuals or groups of 2-5</a:t>
            </a:r>
          </a:p>
          <a:p>
            <a:pPr eaLnBrk="1" hangingPunct="1"/>
            <a:r>
              <a:rPr lang="en-US" sz="2400" b="0">
                <a:latin typeface="Calibri" pitchFamily="34" charset="0"/>
              </a:rPr>
              <a:t>Junior (grades 6-8) or Senior (grades 9-12) division</a:t>
            </a:r>
          </a:p>
        </p:txBody>
      </p:sp>
      <p:sp>
        <p:nvSpPr>
          <p:cNvPr id="2" name="Title 1"/>
          <p:cNvSpPr>
            <a:spLocks noGrp="1"/>
          </p:cNvSpPr>
          <p:nvPr>
            <p:ph type="title"/>
          </p:nvPr>
        </p:nvSpPr>
        <p:spPr>
          <a:xfrm>
            <a:off x="2743200" y="365125"/>
            <a:ext cx="5472113" cy="649287"/>
          </a:xfrm>
        </p:spPr>
        <p:txBody>
          <a:bodyPr>
            <a:noAutofit/>
          </a:bodyPr>
          <a:lstStyle/>
          <a:p>
            <a:pPr eaLnBrk="1" fontAlgn="auto" hangingPunct="1">
              <a:spcAft>
                <a:spcPts val="0"/>
              </a:spcAft>
              <a:defRPr/>
            </a:pPr>
            <a:r>
              <a:rPr lang="en-US" sz="3800" dirty="0">
                <a:latin typeface="Constantia" pitchFamily="18" charset="0"/>
              </a:rPr>
              <a:t>How the Contest Works</a:t>
            </a:r>
          </a:p>
        </p:txBody>
      </p:sp>
      <p:pic>
        <p:nvPicPr>
          <p:cNvPr id="19460" name="Picture 5" descr="RCT_0562.jpg"/>
          <p:cNvPicPr>
            <a:picLocks noChangeAspect="1"/>
          </p:cNvPicPr>
          <p:nvPr/>
        </p:nvPicPr>
        <p:blipFill>
          <a:blip r:embed="rId3"/>
          <a:srcRect l="12781" t="2" r="3462" b="2"/>
          <a:stretch>
            <a:fillRect/>
          </a:stretch>
        </p:blipFill>
        <p:spPr bwMode="auto">
          <a:xfrm>
            <a:off x="5163748" y="2057400"/>
            <a:ext cx="3303588" cy="3511550"/>
          </a:xfrm>
          <a:prstGeom prst="rect">
            <a:avLst/>
          </a:prstGeom>
          <a:noFill/>
          <a:ln w="9525">
            <a:noFill/>
            <a:miter lim="800000"/>
            <a:headEnd/>
            <a:tailEnd/>
          </a:ln>
        </p:spPr>
      </p:pic>
      <p:pic>
        <p:nvPicPr>
          <p:cNvPr id="19461" name="Picture 6"/>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7" name="Picture 5" descr="Small KHD Logo">
            <a:extLst>
              <a:ext uri="{FF2B5EF4-FFF2-40B4-BE49-F238E27FC236}">
                <a16:creationId xmlns:a16="http://schemas.microsoft.com/office/drawing/2014/main" id="{B813924B-2C80-4979-AD00-9626AD911A54}"/>
              </a:ext>
            </a:extLst>
          </p:cNvPr>
          <p:cNvPicPr>
            <a:picLocks noChangeAspect="1" noChangeArrowheads="1"/>
          </p:cNvPicPr>
          <p:nvPr/>
        </p:nvPicPr>
        <p:blipFill>
          <a:blip r:embed="rId5"/>
          <a:srcRect/>
          <a:stretch>
            <a:fillRect/>
          </a:stretch>
        </p:blipFill>
        <p:spPr bwMode="auto">
          <a:xfrm>
            <a:off x="6815542" y="942703"/>
            <a:ext cx="1828800" cy="962297"/>
          </a:xfrm>
          <a:prstGeom prst="rect">
            <a:avLst/>
          </a:prstGeom>
          <a:noFill/>
          <a:ln w="9525" algn="in">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035F36-BE5D-403B-96FE-6EB4266534B7}" type="slidenum">
              <a:rPr lang="en-US"/>
              <a:pPr>
                <a:defRPr/>
              </a:pPr>
              <a:t>4</a:t>
            </a:fld>
            <a:endParaRPr lang="en-US" dirty="0"/>
          </a:p>
        </p:txBody>
      </p:sp>
      <p:sp>
        <p:nvSpPr>
          <p:cNvPr id="21506" name="Content Placeholder 2"/>
          <p:cNvSpPr>
            <a:spLocks noGrp="1"/>
          </p:cNvSpPr>
          <p:nvPr>
            <p:ph idx="1"/>
          </p:nvPr>
        </p:nvSpPr>
        <p:spPr>
          <a:xfrm>
            <a:off x="762000" y="1905000"/>
            <a:ext cx="7646988" cy="4084638"/>
          </a:xfrm>
        </p:spPr>
        <p:txBody>
          <a:bodyPr/>
          <a:lstStyle/>
          <a:p>
            <a:pPr eaLnBrk="1" hangingPunct="1"/>
            <a:endParaRPr lang="en-US" b="0">
              <a:latin typeface="Calibri" pitchFamily="34" charset="0"/>
            </a:endParaRPr>
          </a:p>
          <a:p>
            <a:pPr eaLnBrk="1" hangingPunct="1"/>
            <a:endParaRPr lang="en-US" b="0">
              <a:latin typeface="Calibri" pitchFamily="34" charset="0"/>
            </a:endParaRPr>
          </a:p>
          <a:p>
            <a:pPr eaLnBrk="1" hangingPunct="1"/>
            <a:endParaRPr lang="en-US" b="0">
              <a:latin typeface="Calibri" pitchFamily="34" charset="0"/>
            </a:endParaRPr>
          </a:p>
          <a:p>
            <a:pPr eaLnBrk="1" hangingPunct="1"/>
            <a:r>
              <a:rPr lang="en-US">
                <a:latin typeface="Calibri" pitchFamily="34" charset="0"/>
              </a:rPr>
              <a:t>School  		        Regional 	              Affiliate   		National</a:t>
            </a:r>
          </a:p>
          <a:p>
            <a:pPr eaLnBrk="1" hangingPunct="1"/>
            <a:endParaRPr lang="en-US">
              <a:latin typeface="Constantia" pitchFamily="18" charset="0"/>
            </a:endParaRPr>
          </a:p>
        </p:txBody>
      </p:sp>
      <p:sp>
        <p:nvSpPr>
          <p:cNvPr id="4" name="Title 3"/>
          <p:cNvSpPr>
            <a:spLocks noGrp="1"/>
          </p:cNvSpPr>
          <p:nvPr>
            <p:ph type="title"/>
          </p:nvPr>
        </p:nvSpPr>
        <p:spPr>
          <a:xfrm>
            <a:off x="2743200" y="228600"/>
            <a:ext cx="5715000" cy="1219200"/>
          </a:xfrm>
        </p:spPr>
        <p:txBody>
          <a:bodyPr/>
          <a:lstStyle/>
          <a:p>
            <a:pPr eaLnBrk="1" fontAlgn="auto" hangingPunct="1">
              <a:spcAft>
                <a:spcPts val="0"/>
              </a:spcAft>
              <a:defRPr/>
            </a:pPr>
            <a:r>
              <a:rPr lang="en-US" dirty="0"/>
              <a:t>Contest Progression</a:t>
            </a:r>
          </a:p>
        </p:txBody>
      </p:sp>
      <p:sp>
        <p:nvSpPr>
          <p:cNvPr id="5" name="Right Arrow 4"/>
          <p:cNvSpPr/>
          <p:nvPr/>
        </p:nvSpPr>
        <p:spPr>
          <a:xfrm>
            <a:off x="1676400" y="3086100"/>
            <a:ext cx="1219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a:off x="4167188" y="32004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a:off x="6242050" y="3281363"/>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1511" name="Picture 7"/>
          <p:cNvPicPr>
            <a:picLocks noChangeAspect="1"/>
          </p:cNvPicPr>
          <p:nvPr/>
        </p:nvPicPr>
        <p:blipFill>
          <a:blip r:embed="rId3"/>
          <a:srcRect/>
          <a:stretch>
            <a:fillRect/>
          </a:stretch>
        </p:blipFill>
        <p:spPr bwMode="auto">
          <a:xfrm>
            <a:off x="762000" y="228600"/>
            <a:ext cx="1828800" cy="1533525"/>
          </a:xfrm>
          <a:prstGeom prst="rect">
            <a:avLst/>
          </a:prstGeom>
          <a:noFill/>
          <a:ln w="9525">
            <a:noFill/>
            <a:miter lim="800000"/>
            <a:headEnd/>
            <a:tailEnd/>
          </a:ln>
        </p:spPr>
      </p:pic>
      <p:pic>
        <p:nvPicPr>
          <p:cNvPr id="9" name="Picture 5" descr="Small KHD Logo">
            <a:extLst>
              <a:ext uri="{FF2B5EF4-FFF2-40B4-BE49-F238E27FC236}">
                <a16:creationId xmlns:a16="http://schemas.microsoft.com/office/drawing/2014/main" id="{23B9F35D-515D-4F5C-8BC1-616A5DAA51DC}"/>
              </a:ext>
            </a:extLst>
          </p:cNvPr>
          <p:cNvPicPr>
            <a:picLocks noChangeAspect="1" noChangeArrowheads="1"/>
          </p:cNvPicPr>
          <p:nvPr/>
        </p:nvPicPr>
        <p:blipFill>
          <a:blip r:embed="rId4"/>
          <a:srcRect/>
          <a:stretch>
            <a:fillRect/>
          </a:stretch>
        </p:blipFill>
        <p:spPr bwMode="auto">
          <a:xfrm>
            <a:off x="5811328" y="4583413"/>
            <a:ext cx="2667000" cy="1403350"/>
          </a:xfrm>
          <a:prstGeom prst="rect">
            <a:avLst/>
          </a:prstGeom>
          <a:noFill/>
          <a:ln w="9525" algn="in">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792162"/>
          </a:xfrm>
        </p:spPr>
        <p:txBody>
          <a:bodyPr/>
          <a:lstStyle/>
          <a:p>
            <a:pPr eaLnBrk="1" fontAlgn="auto" hangingPunct="1">
              <a:spcAft>
                <a:spcPts val="0"/>
              </a:spcAft>
              <a:defRPr/>
            </a:pPr>
            <a:r>
              <a:rPr lang="en-US" dirty="0"/>
              <a:t>A Student’s Process</a:t>
            </a:r>
          </a:p>
        </p:txBody>
      </p:sp>
      <p:sp>
        <p:nvSpPr>
          <p:cNvPr id="23554" name="Content Placeholder 2"/>
          <p:cNvSpPr>
            <a:spLocks noGrp="1"/>
          </p:cNvSpPr>
          <p:nvPr>
            <p:ph idx="1"/>
          </p:nvPr>
        </p:nvSpPr>
        <p:spPr>
          <a:xfrm>
            <a:off x="762000" y="1905000"/>
            <a:ext cx="7505700" cy="4084638"/>
          </a:xfrm>
        </p:spPr>
        <p:txBody>
          <a:bodyPr/>
          <a:lstStyle/>
          <a:p>
            <a:pPr eaLnBrk="1" hangingPunct="1"/>
            <a:r>
              <a:rPr lang="en-US" sz="2400">
                <a:latin typeface="Constantia" pitchFamily="18" charset="0"/>
              </a:rPr>
              <a:t>Topic</a:t>
            </a:r>
          </a:p>
          <a:p>
            <a:pPr eaLnBrk="1" hangingPunct="1"/>
            <a:r>
              <a:rPr lang="en-US" sz="2400">
                <a:latin typeface="Constantia" pitchFamily="18" charset="0"/>
              </a:rPr>
              <a:t>Research</a:t>
            </a:r>
          </a:p>
          <a:p>
            <a:pPr eaLnBrk="1" hangingPunct="1"/>
            <a:r>
              <a:rPr lang="en-US" sz="2400">
                <a:latin typeface="Constantia" pitchFamily="18" charset="0"/>
              </a:rPr>
              <a:t>Thesis</a:t>
            </a:r>
          </a:p>
          <a:p>
            <a:pPr eaLnBrk="1" hangingPunct="1"/>
            <a:r>
              <a:rPr lang="en-US" sz="2400">
                <a:latin typeface="Constantia" pitchFamily="18" charset="0"/>
              </a:rPr>
              <a:t>Analysis</a:t>
            </a:r>
          </a:p>
          <a:p>
            <a:pPr eaLnBrk="1" hangingPunct="1"/>
            <a:r>
              <a:rPr lang="en-US" sz="2400">
                <a:latin typeface="Constantia" pitchFamily="18" charset="0"/>
              </a:rPr>
              <a:t>Synthesis</a:t>
            </a:r>
          </a:p>
          <a:p>
            <a:pPr eaLnBrk="1" hangingPunct="1"/>
            <a:r>
              <a:rPr lang="en-US" sz="2400">
                <a:latin typeface="Constantia" pitchFamily="18" charset="0"/>
              </a:rPr>
              <a:t>Entry creation</a:t>
            </a:r>
          </a:p>
          <a:p>
            <a:pPr eaLnBrk="1" hangingPunct="1"/>
            <a:r>
              <a:rPr lang="en-US" sz="2400">
                <a:latin typeface="Constantia" pitchFamily="18" charset="0"/>
              </a:rPr>
              <a:t>Contest</a:t>
            </a:r>
          </a:p>
          <a:p>
            <a:pPr eaLnBrk="1" hangingPunct="1"/>
            <a:r>
              <a:rPr lang="en-US" sz="2400">
                <a:latin typeface="Constantia" pitchFamily="18" charset="0"/>
              </a:rPr>
              <a:t>Feedback</a:t>
            </a:r>
          </a:p>
          <a:p>
            <a:pPr eaLnBrk="1" hangingPunct="1"/>
            <a:endParaRPr lang="en-US">
              <a:latin typeface="Constantia" pitchFamily="18" charset="0"/>
            </a:endParaRPr>
          </a:p>
        </p:txBody>
      </p:sp>
      <p:pic>
        <p:nvPicPr>
          <p:cNvPr id="23555" name="Picture 3" descr="Performance 2007.JPG"/>
          <p:cNvPicPr>
            <a:picLocks noChangeAspect="1"/>
          </p:cNvPicPr>
          <p:nvPr/>
        </p:nvPicPr>
        <p:blipFill>
          <a:blip r:embed="rId3"/>
          <a:srcRect/>
          <a:stretch>
            <a:fillRect/>
          </a:stretch>
        </p:blipFill>
        <p:spPr bwMode="auto">
          <a:xfrm>
            <a:off x="3581400" y="1981200"/>
            <a:ext cx="4686300" cy="3124200"/>
          </a:xfrm>
          <a:prstGeom prst="rect">
            <a:avLst/>
          </a:prstGeom>
          <a:noFill/>
          <a:ln w="9525">
            <a:noFill/>
            <a:miter lim="800000"/>
            <a:headEnd/>
            <a:tailEnd/>
          </a:ln>
        </p:spPr>
      </p:pic>
      <p:sp>
        <p:nvSpPr>
          <p:cNvPr id="23556" name="TextBox 4"/>
          <p:cNvSpPr txBox="1">
            <a:spLocks noChangeArrowheads="1"/>
          </p:cNvSpPr>
          <p:nvPr/>
        </p:nvSpPr>
        <p:spPr bwMode="auto">
          <a:xfrm>
            <a:off x="4800600" y="5334000"/>
            <a:ext cx="2971800" cy="646113"/>
          </a:xfrm>
          <a:prstGeom prst="rect">
            <a:avLst/>
          </a:prstGeom>
          <a:noFill/>
          <a:ln w="9525">
            <a:noFill/>
            <a:miter lim="800000"/>
            <a:headEnd/>
            <a:tailEnd/>
          </a:ln>
        </p:spPr>
        <p:txBody>
          <a:bodyPr>
            <a:spAutoFit/>
          </a:bodyPr>
          <a:lstStyle/>
          <a:p>
            <a:r>
              <a:rPr lang="en-US" b="1"/>
              <a:t>Project Life Cycle: September-June</a:t>
            </a:r>
          </a:p>
        </p:txBody>
      </p:sp>
      <p:pic>
        <p:nvPicPr>
          <p:cNvPr id="23557" name="Picture 5"/>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7" name="Picture 5" descr="Small KHD Logo">
            <a:extLst>
              <a:ext uri="{FF2B5EF4-FFF2-40B4-BE49-F238E27FC236}">
                <a16:creationId xmlns:a16="http://schemas.microsoft.com/office/drawing/2014/main" id="{B97AA8B3-B384-456F-BBE1-38D5997DF46F}"/>
              </a:ext>
            </a:extLst>
          </p:cNvPr>
          <p:cNvPicPr>
            <a:picLocks noChangeAspect="1" noChangeArrowheads="1"/>
          </p:cNvPicPr>
          <p:nvPr/>
        </p:nvPicPr>
        <p:blipFill>
          <a:blip r:embed="rId5"/>
          <a:srcRect/>
          <a:stretch>
            <a:fillRect/>
          </a:stretch>
        </p:blipFill>
        <p:spPr bwMode="auto">
          <a:xfrm>
            <a:off x="7068269" y="5218951"/>
            <a:ext cx="1828800" cy="962297"/>
          </a:xfrm>
          <a:prstGeom prst="rect">
            <a:avLst/>
          </a:prstGeom>
          <a:noFill/>
          <a:ln w="9525" algn="in">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762000" y="1981200"/>
            <a:ext cx="2895600" cy="3962400"/>
          </a:xfrm>
        </p:spPr>
        <p:txBody>
          <a:bodyPr rtlCol="0">
            <a:normAutofit/>
          </a:bodyPr>
          <a:lstStyle/>
          <a:p>
            <a:pPr marL="91440" indent="-91440" eaLnBrk="1" fontAlgn="auto" hangingPunct="1">
              <a:defRPr/>
            </a:pPr>
            <a:endParaRPr lang="en-US" dirty="0">
              <a:latin typeface="Calibri" panose="020F0502020204030204" pitchFamily="34" charset="0"/>
            </a:endParaRPr>
          </a:p>
          <a:p>
            <a:pPr marL="285750" indent="-285750" eaLnBrk="1" fontAlgn="auto" hangingPunct="1">
              <a:buClr>
                <a:srgbClr val="FF0000"/>
              </a:buClr>
              <a:buFont typeface="Wingdings" panose="05000000000000000000" pitchFamily="2" charset="2"/>
              <a:buChar char="u"/>
              <a:defRPr/>
            </a:pPr>
            <a:r>
              <a:rPr lang="en-US" sz="2400" b="0" dirty="0">
                <a:solidFill>
                  <a:schemeClr val="tx1"/>
                </a:solidFill>
                <a:latin typeface="+mn-lt"/>
              </a:rPr>
              <a:t>Teams of  two or three</a:t>
            </a:r>
          </a:p>
          <a:p>
            <a:pPr marL="285750" indent="-285750" eaLnBrk="1" fontAlgn="auto" hangingPunct="1">
              <a:buClr>
                <a:srgbClr val="FF0000"/>
              </a:buClr>
              <a:buFont typeface="Wingdings" panose="05000000000000000000" pitchFamily="2" charset="2"/>
              <a:buChar char="u"/>
              <a:defRPr/>
            </a:pPr>
            <a:endParaRPr lang="en-US" sz="2400" b="0" dirty="0">
              <a:solidFill>
                <a:schemeClr val="tx1"/>
              </a:solidFill>
              <a:latin typeface="+mn-lt"/>
            </a:endParaRPr>
          </a:p>
          <a:p>
            <a:pPr marL="285750" indent="-285750" eaLnBrk="1" fontAlgn="auto" hangingPunct="1">
              <a:buClr>
                <a:srgbClr val="FF0000"/>
              </a:buClr>
              <a:buFont typeface="Wingdings" panose="05000000000000000000" pitchFamily="2" charset="2"/>
              <a:buChar char="u"/>
              <a:defRPr/>
            </a:pPr>
            <a:r>
              <a:rPr lang="en-US" sz="2400" b="0" dirty="0">
                <a:solidFill>
                  <a:schemeClr val="tx1"/>
                </a:solidFill>
                <a:latin typeface="+mn-lt"/>
              </a:rPr>
              <a:t>The captain’s role</a:t>
            </a:r>
          </a:p>
          <a:p>
            <a:pPr marL="285750" indent="-285750" eaLnBrk="1" fontAlgn="auto" hangingPunct="1">
              <a:buClr>
                <a:srgbClr val="FF0000"/>
              </a:buClr>
              <a:buFont typeface="Wingdings" panose="05000000000000000000" pitchFamily="2" charset="2"/>
              <a:buChar char="u"/>
              <a:defRPr/>
            </a:pPr>
            <a:endParaRPr lang="en-US" sz="2400" b="0" dirty="0">
              <a:solidFill>
                <a:schemeClr val="tx1"/>
              </a:solidFill>
              <a:latin typeface="+mn-lt"/>
            </a:endParaRPr>
          </a:p>
          <a:p>
            <a:pPr marL="285750" indent="-285750" eaLnBrk="1" fontAlgn="auto" hangingPunct="1">
              <a:buClr>
                <a:srgbClr val="FF0000"/>
              </a:buClr>
              <a:buFont typeface="Wingdings" panose="05000000000000000000" pitchFamily="2" charset="2"/>
              <a:buChar char="u"/>
              <a:defRPr/>
            </a:pPr>
            <a:r>
              <a:rPr lang="en-US" sz="2400" b="0" dirty="0">
                <a:solidFill>
                  <a:schemeClr val="tx1"/>
                </a:solidFill>
                <a:latin typeface="+mn-lt"/>
              </a:rPr>
              <a:t>Your team’s goal:</a:t>
            </a:r>
          </a:p>
          <a:p>
            <a:pPr marL="285750" indent="-285750" algn="ctr" eaLnBrk="1" fontAlgn="auto" hangingPunct="1">
              <a:buClr>
                <a:srgbClr val="FF0000"/>
              </a:buClr>
              <a:buFont typeface="Calibri" pitchFamily="34" charset="0"/>
              <a:buNone/>
              <a:defRPr/>
            </a:pPr>
            <a:r>
              <a:rPr lang="en-US" sz="2400" b="0" dirty="0">
                <a:solidFill>
                  <a:schemeClr val="tx1"/>
                </a:solidFill>
                <a:latin typeface="+mn-lt"/>
              </a:rPr>
              <a:t>achieve consensus </a:t>
            </a:r>
          </a:p>
        </p:txBody>
      </p:sp>
      <p:sp>
        <p:nvSpPr>
          <p:cNvPr id="13314" name="Title 1"/>
          <p:cNvSpPr>
            <a:spLocks noGrp="1"/>
          </p:cNvSpPr>
          <p:nvPr>
            <p:ph type="title"/>
          </p:nvPr>
        </p:nvSpPr>
        <p:spPr>
          <a:xfrm>
            <a:off x="2743200" y="228600"/>
            <a:ext cx="5715000" cy="685800"/>
          </a:xfrm>
        </p:spPr>
        <p:txBody>
          <a:bodyPr/>
          <a:lstStyle/>
          <a:p>
            <a:pPr eaLnBrk="1" fontAlgn="auto" hangingPunct="1">
              <a:spcAft>
                <a:spcPts val="0"/>
              </a:spcAft>
              <a:defRPr/>
            </a:pPr>
            <a:r>
              <a:rPr lang="en-US" dirty="0"/>
              <a:t>Judging Teams</a:t>
            </a:r>
          </a:p>
        </p:txBody>
      </p:sp>
      <p:pic>
        <p:nvPicPr>
          <p:cNvPr id="25603" name="Picture 1"/>
          <p:cNvPicPr>
            <a:picLocks noChangeAspect="1"/>
          </p:cNvPicPr>
          <p:nvPr/>
        </p:nvPicPr>
        <p:blipFill>
          <a:blip r:embed="rId3"/>
          <a:srcRect/>
          <a:stretch>
            <a:fillRect/>
          </a:stretch>
        </p:blipFill>
        <p:spPr bwMode="auto">
          <a:xfrm>
            <a:off x="3867150" y="2286000"/>
            <a:ext cx="4591050" cy="3048000"/>
          </a:xfrm>
          <a:prstGeom prst="rect">
            <a:avLst/>
          </a:prstGeom>
          <a:noFill/>
          <a:ln w="9525">
            <a:noFill/>
            <a:miter lim="800000"/>
            <a:headEnd/>
            <a:tailEnd/>
          </a:ln>
        </p:spPr>
      </p:pic>
      <p:pic>
        <p:nvPicPr>
          <p:cNvPr id="25604" name="Picture 4"/>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pic>
        <p:nvPicPr>
          <p:cNvPr id="6" name="Picture 5" descr="Small KHD Logo">
            <a:extLst>
              <a:ext uri="{FF2B5EF4-FFF2-40B4-BE49-F238E27FC236}">
                <a16:creationId xmlns:a16="http://schemas.microsoft.com/office/drawing/2014/main" id="{F93D8CE2-A2D2-4844-9E3E-8854F399D179}"/>
              </a:ext>
            </a:extLst>
          </p:cNvPr>
          <p:cNvPicPr>
            <a:picLocks noChangeAspect="1" noChangeArrowheads="1"/>
          </p:cNvPicPr>
          <p:nvPr/>
        </p:nvPicPr>
        <p:blipFill>
          <a:blip r:embed="rId5"/>
          <a:srcRect/>
          <a:stretch>
            <a:fillRect/>
          </a:stretch>
        </p:blipFill>
        <p:spPr bwMode="auto">
          <a:xfrm>
            <a:off x="6181727" y="797719"/>
            <a:ext cx="2276473" cy="1197858"/>
          </a:xfrm>
          <a:prstGeom prst="rect">
            <a:avLst/>
          </a:prstGeom>
          <a:noFill/>
          <a:ln w="9525" algn="in">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1BB3EEB-5CE5-4E74-B538-E4C62E3E30F0}" type="slidenum">
              <a:rPr lang="en-US"/>
              <a:pPr>
                <a:defRPr/>
              </a:pPr>
              <a:t>7</a:t>
            </a:fld>
            <a:endParaRPr lang="en-US" dirty="0"/>
          </a:p>
        </p:txBody>
      </p:sp>
      <p:sp>
        <p:nvSpPr>
          <p:cNvPr id="27650" name="Content Placeholder 2"/>
          <p:cNvSpPr>
            <a:spLocks noGrp="1"/>
          </p:cNvSpPr>
          <p:nvPr>
            <p:ph idx="1"/>
          </p:nvPr>
        </p:nvSpPr>
        <p:spPr>
          <a:xfrm>
            <a:off x="914400" y="2436363"/>
            <a:ext cx="4362450" cy="2149475"/>
          </a:xfrm>
        </p:spPr>
        <p:txBody>
          <a:bodyPr/>
          <a:lstStyle/>
          <a:p>
            <a:pPr lvl="1" eaLnBrk="1" hangingPunct="1">
              <a:buFont typeface="Wingdings" pitchFamily="2" charset="2"/>
              <a:buNone/>
            </a:pPr>
            <a:r>
              <a:rPr lang="en-US" sz="2400" dirty="0">
                <a:solidFill>
                  <a:schemeClr val="accent2"/>
                </a:solidFill>
              </a:rPr>
              <a:t>Topics:</a:t>
            </a:r>
          </a:p>
          <a:p>
            <a:pPr lvl="1" eaLnBrk="1" hangingPunct="1">
              <a:buFont typeface="Wingdings" pitchFamily="2" charset="2"/>
              <a:buChar char="u"/>
            </a:pPr>
            <a:r>
              <a:rPr lang="en-US" sz="2400" dirty="0"/>
              <a:t>Student choice</a:t>
            </a:r>
          </a:p>
          <a:p>
            <a:pPr lvl="1" eaLnBrk="1" hangingPunct="1">
              <a:buFont typeface="Wingdings" pitchFamily="2" charset="2"/>
              <a:buChar char="u"/>
            </a:pPr>
            <a:r>
              <a:rPr lang="en-US" sz="2400" dirty="0"/>
              <a:t>Local, national, world history </a:t>
            </a:r>
          </a:p>
          <a:p>
            <a:pPr lvl="1" eaLnBrk="1" hangingPunct="1">
              <a:buFont typeface="Wingdings" pitchFamily="2" charset="2"/>
              <a:buChar char="u"/>
            </a:pPr>
            <a:r>
              <a:rPr lang="en-US" sz="2400" dirty="0"/>
              <a:t>Historical perspective is key</a:t>
            </a:r>
          </a:p>
          <a:p>
            <a:pPr eaLnBrk="1" hangingPunct="1"/>
            <a:endParaRPr lang="en-US" dirty="0">
              <a:latin typeface="Constantia" pitchFamily="18" charset="0"/>
            </a:endParaRPr>
          </a:p>
          <a:p>
            <a:pPr eaLnBrk="1" hangingPunct="1"/>
            <a:endParaRPr lang="en-US" dirty="0">
              <a:latin typeface="Constantia" pitchFamily="18" charset="0"/>
            </a:endParaRPr>
          </a:p>
        </p:txBody>
      </p:sp>
      <p:sp>
        <p:nvSpPr>
          <p:cNvPr id="4" name="Title 3"/>
          <p:cNvSpPr>
            <a:spLocks noGrp="1"/>
          </p:cNvSpPr>
          <p:nvPr>
            <p:ph type="title"/>
          </p:nvPr>
        </p:nvSpPr>
        <p:spPr>
          <a:xfrm>
            <a:off x="2743200" y="228600"/>
            <a:ext cx="5715000" cy="1219200"/>
          </a:xfrm>
        </p:spPr>
        <p:txBody>
          <a:bodyPr/>
          <a:lstStyle/>
          <a:p>
            <a:pPr eaLnBrk="1" fontAlgn="auto" hangingPunct="1">
              <a:spcAft>
                <a:spcPts val="0"/>
              </a:spcAft>
              <a:defRPr/>
            </a:pPr>
            <a:r>
              <a:rPr lang="en-US" dirty="0"/>
              <a:t>Annual Theme &amp; Topics</a:t>
            </a:r>
          </a:p>
        </p:txBody>
      </p:sp>
      <p:pic>
        <p:nvPicPr>
          <p:cNvPr id="27652" name="Picture 5"/>
          <p:cNvPicPr>
            <a:picLocks noChangeAspect="1"/>
          </p:cNvPicPr>
          <p:nvPr/>
        </p:nvPicPr>
        <p:blipFill>
          <a:blip r:embed="rId3"/>
          <a:srcRect/>
          <a:stretch>
            <a:fillRect/>
          </a:stretch>
        </p:blipFill>
        <p:spPr bwMode="auto">
          <a:xfrm>
            <a:off x="762000" y="228600"/>
            <a:ext cx="1828800" cy="1533525"/>
          </a:xfrm>
          <a:prstGeom prst="rect">
            <a:avLst/>
          </a:prstGeom>
          <a:noFill/>
          <a:ln w="9525">
            <a:noFill/>
            <a:miter lim="800000"/>
            <a:headEnd/>
            <a:tailEnd/>
          </a:ln>
        </p:spPr>
      </p:pic>
      <p:sp>
        <p:nvSpPr>
          <p:cNvPr id="27653" name="Content Placeholder 2"/>
          <p:cNvSpPr txBox="1">
            <a:spLocks/>
          </p:cNvSpPr>
          <p:nvPr/>
        </p:nvSpPr>
        <p:spPr bwMode="auto">
          <a:xfrm>
            <a:off x="762000" y="4267200"/>
            <a:ext cx="7467600" cy="1901825"/>
          </a:xfrm>
          <a:prstGeom prst="rect">
            <a:avLst/>
          </a:prstGeom>
          <a:noFill/>
          <a:ln w="9525">
            <a:noFill/>
            <a:miter lim="800000"/>
            <a:headEnd/>
            <a:tailEnd/>
          </a:ln>
        </p:spPr>
        <p:txBody>
          <a:bodyPr lIns="0" rIns="0"/>
          <a:lstStyle/>
          <a:p>
            <a:pPr marL="452438" lvl="1" indent="-339725">
              <a:lnSpc>
                <a:spcPct val="90000"/>
              </a:lnSpc>
              <a:spcBef>
                <a:spcPts val="200"/>
              </a:spcBef>
              <a:spcAft>
                <a:spcPts val="400"/>
              </a:spcAft>
              <a:buClr>
                <a:srgbClr val="FF0000"/>
              </a:buClr>
              <a:buFont typeface="Wingdings" pitchFamily="2" charset="2"/>
              <a:buNone/>
            </a:pPr>
            <a:endParaRPr lang="en-US" sz="2400" dirty="0">
              <a:latin typeface="Calibri" pitchFamily="34" charset="0"/>
            </a:endParaRPr>
          </a:p>
          <a:p>
            <a:pPr marL="452438" lvl="1" indent="-339725">
              <a:lnSpc>
                <a:spcPct val="90000"/>
              </a:lnSpc>
              <a:spcBef>
                <a:spcPts val="200"/>
              </a:spcBef>
              <a:spcAft>
                <a:spcPts val="400"/>
              </a:spcAft>
              <a:buClr>
                <a:srgbClr val="FF0000"/>
              </a:buClr>
              <a:buFont typeface="Wingdings" pitchFamily="2" charset="2"/>
              <a:buChar char="u"/>
            </a:pPr>
            <a:r>
              <a:rPr lang="en-US" sz="2400" dirty="0">
                <a:latin typeface="Calibri" pitchFamily="34" charset="0"/>
              </a:rPr>
              <a:t>Students must explain the topic’s relationship to the theme and its significance in history.</a:t>
            </a:r>
          </a:p>
          <a:p>
            <a:pPr marL="452438" lvl="1" indent="-339725">
              <a:lnSpc>
                <a:spcPct val="90000"/>
              </a:lnSpc>
              <a:spcBef>
                <a:spcPts val="200"/>
              </a:spcBef>
              <a:spcAft>
                <a:spcPts val="400"/>
              </a:spcAft>
              <a:buClr>
                <a:srgbClr val="FF0000"/>
              </a:buClr>
              <a:buFont typeface="Wingdings" pitchFamily="2" charset="2"/>
              <a:buChar char="u"/>
            </a:pPr>
            <a:r>
              <a:rPr lang="en-US" sz="2400" dirty="0">
                <a:latin typeface="Calibri" pitchFamily="34" charset="0"/>
              </a:rPr>
              <a:t>2021 Theme is Communicating in History: The Key to Understanding</a:t>
            </a:r>
          </a:p>
          <a:p>
            <a:pPr marL="319088" indent="-319088">
              <a:lnSpc>
                <a:spcPct val="90000"/>
              </a:lnSpc>
              <a:spcBef>
                <a:spcPts val="1200"/>
              </a:spcBef>
              <a:buClr>
                <a:schemeClr val="accent1"/>
              </a:buClr>
              <a:buSzPct val="100000"/>
              <a:buFont typeface="Wingdings" pitchFamily="2" charset="2"/>
              <a:buChar char="q"/>
            </a:pPr>
            <a:endParaRPr lang="en-US" sz="3100" dirty="0">
              <a:latin typeface="Calibri" pitchFamily="34" charset="0"/>
            </a:endParaRPr>
          </a:p>
          <a:p>
            <a:pPr marL="319088" indent="-319088">
              <a:lnSpc>
                <a:spcPct val="90000"/>
              </a:lnSpc>
              <a:spcBef>
                <a:spcPts val="1200"/>
              </a:spcBef>
              <a:buClr>
                <a:schemeClr val="accent1"/>
              </a:buClr>
              <a:buSzPct val="100000"/>
              <a:buFont typeface="Wingdings" pitchFamily="2" charset="2"/>
              <a:buChar char=""/>
            </a:pPr>
            <a:endParaRPr lang="en-US" sz="2500" b="1" i="1" dirty="0">
              <a:solidFill>
                <a:srgbClr val="FF0000"/>
              </a:solidFill>
              <a:latin typeface="Constantia" pitchFamily="18" charset="0"/>
            </a:endParaRPr>
          </a:p>
        </p:txBody>
      </p:sp>
      <p:pic>
        <p:nvPicPr>
          <p:cNvPr id="7" name="Picture 5" descr="Small KHD Logo">
            <a:extLst>
              <a:ext uri="{FF2B5EF4-FFF2-40B4-BE49-F238E27FC236}">
                <a16:creationId xmlns:a16="http://schemas.microsoft.com/office/drawing/2014/main" id="{81EC1497-4BA9-426F-A24B-861A2FC701D1}"/>
              </a:ext>
            </a:extLst>
          </p:cNvPr>
          <p:cNvPicPr>
            <a:picLocks noChangeAspect="1" noChangeArrowheads="1"/>
          </p:cNvPicPr>
          <p:nvPr/>
        </p:nvPicPr>
        <p:blipFill>
          <a:blip r:embed="rId4"/>
          <a:srcRect/>
          <a:stretch>
            <a:fillRect/>
          </a:stretch>
        </p:blipFill>
        <p:spPr bwMode="auto">
          <a:xfrm>
            <a:off x="6091238" y="2104335"/>
            <a:ext cx="2667000" cy="1403350"/>
          </a:xfrm>
          <a:prstGeom prst="rect">
            <a:avLst/>
          </a:prstGeom>
          <a:noFill/>
          <a:ln w="9525" algn="in">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743200" y="228600"/>
            <a:ext cx="6022975" cy="1143000"/>
          </a:xfrm>
        </p:spPr>
        <p:txBody>
          <a:bodyPr/>
          <a:lstStyle/>
          <a:p>
            <a:pPr eaLnBrk="1" fontAlgn="auto" hangingPunct="1">
              <a:spcAft>
                <a:spcPts val="0"/>
              </a:spcAft>
              <a:defRPr/>
            </a:pPr>
            <a:r>
              <a:rPr lang="en-US" dirty="0"/>
              <a:t>Evaluating Entries: What</a:t>
            </a:r>
          </a:p>
        </p:txBody>
      </p:sp>
      <p:sp>
        <p:nvSpPr>
          <p:cNvPr id="14339" name="Content Placeholder 2"/>
          <p:cNvSpPr>
            <a:spLocks noGrp="1"/>
          </p:cNvSpPr>
          <p:nvPr>
            <p:ph sz="quarter" idx="1"/>
          </p:nvPr>
        </p:nvSpPr>
        <p:spPr>
          <a:xfrm>
            <a:off x="228600" y="1905000"/>
            <a:ext cx="3086100" cy="2514600"/>
          </a:xfrm>
        </p:spPr>
        <p:txBody>
          <a:bodyPr/>
          <a:lstStyle/>
          <a:p>
            <a:pPr eaLnBrk="1" hangingPunct="1">
              <a:buFont typeface="Calibri" pitchFamily="34" charset="0"/>
              <a:buNone/>
            </a:pPr>
            <a:r>
              <a:rPr lang="en-US" sz="2200">
                <a:latin typeface="Constantia" pitchFamily="18" charset="0"/>
              </a:rPr>
              <a:t>	</a:t>
            </a:r>
            <a:r>
              <a:rPr lang="en-US" sz="2200">
                <a:solidFill>
                  <a:schemeClr val="tx1"/>
                </a:solidFill>
                <a:latin typeface="Calibri" pitchFamily="34" charset="0"/>
              </a:rPr>
              <a:t>Historical Quality: 60%</a:t>
            </a:r>
          </a:p>
          <a:p>
            <a:pPr lvl="1" eaLnBrk="1" hangingPunct="1">
              <a:buClr>
                <a:srgbClr val="0070C0"/>
              </a:buClr>
              <a:buSzPct val="80000"/>
              <a:buFont typeface="Wingdings" pitchFamily="2" charset="2"/>
              <a:buChar char="u"/>
            </a:pPr>
            <a:r>
              <a:rPr lang="en-US" sz="2000"/>
              <a:t>Accuracy</a:t>
            </a:r>
          </a:p>
          <a:p>
            <a:pPr lvl="1" eaLnBrk="1" hangingPunct="1">
              <a:buClr>
                <a:srgbClr val="0070C0"/>
              </a:buClr>
              <a:buSzPct val="80000"/>
              <a:buFont typeface="Wingdings" pitchFamily="2" charset="2"/>
              <a:buChar char="u"/>
            </a:pPr>
            <a:r>
              <a:rPr lang="en-US" sz="2000"/>
              <a:t>Thorough research</a:t>
            </a:r>
          </a:p>
          <a:p>
            <a:pPr lvl="1" eaLnBrk="1" hangingPunct="1">
              <a:buClr>
                <a:srgbClr val="0070C0"/>
              </a:buClr>
              <a:buSzPct val="80000"/>
              <a:buFont typeface="Wingdings" pitchFamily="2" charset="2"/>
              <a:buChar char="u"/>
            </a:pPr>
            <a:r>
              <a:rPr lang="en-US" sz="2000"/>
              <a:t>Primary sources</a:t>
            </a:r>
          </a:p>
          <a:p>
            <a:pPr lvl="1" eaLnBrk="1" hangingPunct="1">
              <a:buClr>
                <a:srgbClr val="0070C0"/>
              </a:buClr>
              <a:buSzPct val="80000"/>
              <a:buFont typeface="Wingdings" pitchFamily="2" charset="2"/>
              <a:buChar char="u"/>
            </a:pPr>
            <a:r>
              <a:rPr lang="en-US" sz="2000"/>
              <a:t>Balanced presentation</a:t>
            </a:r>
          </a:p>
          <a:p>
            <a:pPr lvl="1" eaLnBrk="1" hangingPunct="1">
              <a:buClr>
                <a:srgbClr val="0070C0"/>
              </a:buClr>
              <a:buSzPct val="80000"/>
              <a:buFont typeface="Wingdings" pitchFamily="2" charset="2"/>
              <a:buChar char="u"/>
            </a:pPr>
            <a:r>
              <a:rPr lang="en-US" sz="2000"/>
              <a:t>Thoughtful analysis </a:t>
            </a:r>
            <a:br>
              <a:rPr lang="en-US" sz="2000"/>
            </a:br>
            <a:r>
              <a:rPr lang="en-US" sz="2000"/>
              <a:t>and interpretation</a:t>
            </a:r>
          </a:p>
        </p:txBody>
      </p:sp>
      <p:graphicFrame>
        <p:nvGraphicFramePr>
          <p:cNvPr id="33798" name="Object 6"/>
          <p:cNvGraphicFramePr>
            <a:graphicFrameLocks/>
          </p:cNvGraphicFramePr>
          <p:nvPr/>
        </p:nvGraphicFramePr>
        <p:xfrm>
          <a:off x="2109788" y="3073400"/>
          <a:ext cx="4265612" cy="3349625"/>
        </p:xfrm>
        <a:graphic>
          <a:graphicData uri="http://schemas.openxmlformats.org/presentationml/2006/ole">
            <mc:AlternateContent xmlns:mc="http://schemas.openxmlformats.org/markup-compatibility/2006">
              <mc:Choice xmlns:v="urn:schemas-microsoft-com:vml" Requires="v">
                <p:oleObj r:id="rId3" imgW="4267570" imgH="3353091" progId="Excel.Chart.8">
                  <p:embed/>
                </p:oleObj>
              </mc:Choice>
              <mc:Fallback>
                <p:oleObj r:id="rId3" imgW="4267570" imgH="3353091" progId="Excel.Chart.8">
                  <p:embed/>
                  <p:pic>
                    <p:nvPicPr>
                      <p:cNvPr id="0"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788" y="3073400"/>
                        <a:ext cx="4265612" cy="334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p:cNvSpPr txBox="1">
            <a:spLocks/>
          </p:cNvSpPr>
          <p:nvPr/>
        </p:nvSpPr>
        <p:spPr bwMode="auto">
          <a:xfrm>
            <a:off x="5641975" y="3810001"/>
            <a:ext cx="3124200" cy="2133600"/>
          </a:xfrm>
          <a:prstGeom prst="rect">
            <a:avLst/>
          </a:prstGeom>
          <a:noFill/>
          <a:ln w="9525">
            <a:noFill/>
            <a:miter lim="800000"/>
            <a:headEnd/>
            <a:tailEnd/>
          </a:ln>
        </p:spPr>
        <p:txBody>
          <a:bodyPr/>
          <a:lstStyle/>
          <a:p>
            <a:pPr marL="319088" indent="-319088">
              <a:spcBef>
                <a:spcPts val="700"/>
              </a:spcBef>
              <a:buClr>
                <a:schemeClr val="accent2"/>
              </a:buClr>
              <a:buSzPct val="60000"/>
              <a:defRPr/>
            </a:pPr>
            <a:r>
              <a:rPr lang="en-US" sz="2200" b="1" dirty="0">
                <a:latin typeface="+mn-lt"/>
                <a:cs typeface="+mn-cs"/>
              </a:rPr>
              <a:t>	Clarity of Presentation: 20%</a:t>
            </a:r>
          </a:p>
          <a:p>
            <a:pPr marL="709613" lvl="1" indent="-342900">
              <a:spcBef>
                <a:spcPts val="550"/>
              </a:spcBef>
              <a:buClr>
                <a:srgbClr val="92D050"/>
              </a:buClr>
              <a:buSzPct val="80000"/>
              <a:buFont typeface="Wingdings" panose="05000000000000000000" pitchFamily="2" charset="2"/>
              <a:buChar char="u"/>
              <a:defRPr/>
            </a:pPr>
            <a:r>
              <a:rPr lang="en-US" sz="2000" dirty="0">
                <a:latin typeface="+mn-lt"/>
                <a:cs typeface="+mn-cs"/>
              </a:rPr>
              <a:t>Effective and creative</a:t>
            </a:r>
          </a:p>
          <a:p>
            <a:pPr marL="709613" lvl="1" indent="-342900">
              <a:spcBef>
                <a:spcPts val="550"/>
              </a:spcBef>
              <a:buClr>
                <a:srgbClr val="92D050"/>
              </a:buClr>
              <a:buSzPct val="80000"/>
              <a:buFont typeface="Wingdings" panose="05000000000000000000" pitchFamily="2" charset="2"/>
              <a:buChar char="u"/>
              <a:defRPr/>
            </a:pPr>
            <a:r>
              <a:rPr lang="en-US" sz="2000" dirty="0">
                <a:latin typeface="+mn-lt"/>
                <a:cs typeface="+mn-cs"/>
              </a:rPr>
              <a:t>Clear and free of errors/distractions</a:t>
            </a:r>
          </a:p>
        </p:txBody>
      </p:sp>
      <p:sp>
        <p:nvSpPr>
          <p:cNvPr id="7" name="Content Placeholder 2"/>
          <p:cNvSpPr txBox="1">
            <a:spLocks/>
          </p:cNvSpPr>
          <p:nvPr/>
        </p:nvSpPr>
        <p:spPr bwMode="auto">
          <a:xfrm>
            <a:off x="4267200" y="1905000"/>
            <a:ext cx="4498975" cy="1371600"/>
          </a:xfrm>
          <a:prstGeom prst="rect">
            <a:avLst/>
          </a:prstGeom>
          <a:noFill/>
          <a:ln w="9525">
            <a:noFill/>
            <a:miter lim="800000"/>
            <a:headEnd/>
            <a:tailEnd/>
          </a:ln>
        </p:spPr>
        <p:txBody>
          <a:bodyPr/>
          <a:lstStyle/>
          <a:p>
            <a:pPr marL="319088" indent="-319088">
              <a:spcBef>
                <a:spcPts val="700"/>
              </a:spcBef>
              <a:buClr>
                <a:schemeClr val="accent2"/>
              </a:buClr>
              <a:buSzPct val="60000"/>
              <a:defRPr/>
            </a:pPr>
            <a:r>
              <a:rPr lang="en-US" sz="2200" b="1" dirty="0">
                <a:latin typeface="+mn-lt"/>
                <a:cs typeface="+mn-cs"/>
              </a:rPr>
              <a:t>	Relation to Theme: 20%</a:t>
            </a:r>
          </a:p>
          <a:p>
            <a:pPr marL="709613" lvl="1" indent="-342900">
              <a:spcBef>
                <a:spcPts val="550"/>
              </a:spcBef>
              <a:buClr>
                <a:srgbClr val="FF0000"/>
              </a:buClr>
              <a:buSzPct val="80000"/>
              <a:buFont typeface="Wingdings" panose="05000000000000000000" pitchFamily="2" charset="2"/>
              <a:buChar char="u"/>
              <a:defRPr/>
            </a:pPr>
            <a:r>
              <a:rPr lang="en-US" sz="2000" dirty="0">
                <a:latin typeface="+mn-lt"/>
                <a:cs typeface="+mn-cs"/>
              </a:rPr>
              <a:t>Relation is adequately explained</a:t>
            </a:r>
          </a:p>
          <a:p>
            <a:pPr marL="709613" lvl="1" indent="-342900">
              <a:spcBef>
                <a:spcPts val="550"/>
              </a:spcBef>
              <a:buClr>
                <a:srgbClr val="FF0000"/>
              </a:buClr>
              <a:buSzPct val="80000"/>
              <a:buFont typeface="Wingdings" panose="05000000000000000000" pitchFamily="2" charset="2"/>
              <a:buChar char="u"/>
              <a:defRPr/>
            </a:pPr>
            <a:r>
              <a:rPr lang="en-US" sz="2000" dirty="0">
                <a:latin typeface="+mn-lt"/>
                <a:cs typeface="+mn-cs"/>
              </a:rPr>
              <a:t>Historical context</a:t>
            </a:r>
          </a:p>
          <a:p>
            <a:pPr marL="709613" lvl="1" indent="-342900">
              <a:spcBef>
                <a:spcPts val="550"/>
              </a:spcBef>
              <a:buClr>
                <a:srgbClr val="FF0000"/>
              </a:buClr>
              <a:buSzPct val="80000"/>
              <a:buFont typeface="Wingdings" panose="05000000000000000000" pitchFamily="2" charset="2"/>
              <a:buChar char="u"/>
              <a:defRPr/>
            </a:pPr>
            <a:r>
              <a:rPr lang="en-US" sz="2000" dirty="0">
                <a:latin typeface="+mn-lt"/>
                <a:cs typeface="+mn-cs"/>
              </a:rPr>
              <a:t>Historical significance</a:t>
            </a:r>
          </a:p>
        </p:txBody>
      </p:sp>
      <p:pic>
        <p:nvPicPr>
          <p:cNvPr id="33803" name="Picture 2" descr="2006"/>
          <p:cNvPicPr>
            <a:picLocks noChangeAspect="1" noChangeArrowheads="1"/>
          </p:cNvPicPr>
          <p:nvPr/>
        </p:nvPicPr>
        <p:blipFill>
          <a:blip r:embed="rId5"/>
          <a:srcRect t="11429" b="7506"/>
          <a:stretch>
            <a:fillRect/>
          </a:stretch>
        </p:blipFill>
        <p:spPr bwMode="auto">
          <a:xfrm>
            <a:off x="228600" y="4648200"/>
            <a:ext cx="2422525" cy="1562100"/>
          </a:xfrm>
          <a:prstGeom prst="rect">
            <a:avLst/>
          </a:prstGeom>
          <a:noFill/>
          <a:ln w="50800">
            <a:noFill/>
            <a:miter lim="800000"/>
            <a:headEnd/>
            <a:tailEnd/>
          </a:ln>
        </p:spPr>
      </p:pic>
      <p:pic>
        <p:nvPicPr>
          <p:cNvPr id="33804" name="Picture 8"/>
          <p:cNvPicPr>
            <a:picLocks noChangeAspect="1"/>
          </p:cNvPicPr>
          <p:nvPr/>
        </p:nvPicPr>
        <p:blipFill>
          <a:blip r:embed="rId6"/>
          <a:srcRect/>
          <a:stretch>
            <a:fillRect/>
          </a:stretch>
        </p:blipFill>
        <p:spPr bwMode="auto">
          <a:xfrm>
            <a:off x="762000" y="228600"/>
            <a:ext cx="1828800" cy="153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981200"/>
            <a:ext cx="7543800" cy="1905000"/>
          </a:xfrm>
        </p:spPr>
        <p:txBody>
          <a:bodyPr rtlCol="0">
            <a:normAutofit fontScale="62500" lnSpcReduction="20000"/>
          </a:bodyPr>
          <a:lstStyle/>
          <a:p>
            <a:pPr marL="400050" indent="-400050" eaLnBrk="1" fontAlgn="auto" hangingPunct="1">
              <a:buClr>
                <a:srgbClr val="FF0000"/>
              </a:buClr>
              <a:buFont typeface="Wingdings" panose="05000000000000000000" pitchFamily="2" charset="2"/>
              <a:buChar char="u"/>
              <a:defRPr/>
            </a:pPr>
            <a:r>
              <a:rPr lang="en-US" sz="5900" b="0" dirty="0">
                <a:solidFill>
                  <a:schemeClr val="tx1"/>
                </a:solidFill>
                <a:latin typeface="Calibri" panose="020F0502020204030204" pitchFamily="34" charset="0"/>
              </a:rPr>
              <a:t>Our goal is to encourage kids to keep learning by providing constructive feedback in a positive environment.</a:t>
            </a:r>
          </a:p>
          <a:p>
            <a:pPr marL="400050" indent="-400050" eaLnBrk="1" fontAlgn="auto" hangingPunct="1">
              <a:buClr>
                <a:srgbClr val="FF0000"/>
              </a:buClr>
              <a:buFont typeface="Wingdings" panose="05000000000000000000" pitchFamily="2" charset="2"/>
              <a:buChar char="u"/>
              <a:defRPr/>
            </a:pPr>
            <a:r>
              <a:rPr lang="en-US" sz="5900" b="0" dirty="0">
                <a:solidFill>
                  <a:schemeClr val="tx1"/>
                </a:solidFill>
                <a:latin typeface="Calibri" panose="020F0502020204030204" pitchFamily="34" charset="0"/>
              </a:rPr>
              <a:t>Your goal is to help us do this.</a:t>
            </a:r>
          </a:p>
          <a:p>
            <a:pPr marL="91440" indent="-91440" eaLnBrk="1" fontAlgn="auto" hangingPunct="1">
              <a:defRPr/>
            </a:pPr>
            <a:endParaRPr lang="en-US" dirty="0"/>
          </a:p>
        </p:txBody>
      </p:sp>
      <p:sp>
        <p:nvSpPr>
          <p:cNvPr id="3" name="Title 2"/>
          <p:cNvSpPr>
            <a:spLocks noGrp="1"/>
          </p:cNvSpPr>
          <p:nvPr>
            <p:ph type="title"/>
          </p:nvPr>
        </p:nvSpPr>
        <p:spPr>
          <a:xfrm>
            <a:off x="2743200" y="228600"/>
            <a:ext cx="5715000" cy="1219200"/>
          </a:xfrm>
        </p:spPr>
        <p:txBody>
          <a:bodyPr/>
          <a:lstStyle/>
          <a:p>
            <a:pPr eaLnBrk="1" fontAlgn="auto" hangingPunct="1">
              <a:spcAft>
                <a:spcPts val="0"/>
              </a:spcAft>
              <a:defRPr/>
            </a:pPr>
            <a:r>
              <a:rPr lang="en-US" sz="3800" dirty="0"/>
              <a:t>Evaluating Entries: Why</a:t>
            </a:r>
          </a:p>
        </p:txBody>
      </p:sp>
      <p:pic>
        <p:nvPicPr>
          <p:cNvPr id="35843" name="Picture 6"/>
          <p:cNvPicPr>
            <a:picLocks noChangeAspect="1" noChangeArrowheads="1"/>
          </p:cNvPicPr>
          <p:nvPr/>
        </p:nvPicPr>
        <p:blipFill>
          <a:blip r:embed="rId3"/>
          <a:srcRect/>
          <a:stretch>
            <a:fillRect/>
          </a:stretch>
        </p:blipFill>
        <p:spPr bwMode="auto">
          <a:xfrm>
            <a:off x="762000" y="4037013"/>
            <a:ext cx="7543800" cy="1781175"/>
          </a:xfrm>
          <a:prstGeom prst="rect">
            <a:avLst/>
          </a:prstGeom>
          <a:noFill/>
          <a:ln w="9525">
            <a:noFill/>
            <a:miter lim="800000"/>
            <a:headEnd/>
            <a:tailEnd/>
          </a:ln>
        </p:spPr>
      </p:pic>
      <p:pic>
        <p:nvPicPr>
          <p:cNvPr id="35844" name="Picture 4"/>
          <p:cNvPicPr>
            <a:picLocks noChangeAspect="1"/>
          </p:cNvPicPr>
          <p:nvPr/>
        </p:nvPicPr>
        <p:blipFill>
          <a:blip r:embed="rId4"/>
          <a:srcRect/>
          <a:stretch>
            <a:fillRect/>
          </a:stretch>
        </p:blipFill>
        <p:spPr bwMode="auto">
          <a:xfrm>
            <a:off x="762000" y="228600"/>
            <a:ext cx="1828800" cy="1533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NHD-PPT theme">
  <a:themeElements>
    <a:clrScheme name="Custom 2">
      <a:dk1>
        <a:srgbClr val="000000"/>
      </a:dk1>
      <a:lt1>
        <a:sysClr val="window" lastClr="FFFFFF"/>
      </a:lt1>
      <a:dk2>
        <a:srgbClr val="637052"/>
      </a:dk2>
      <a:lt2>
        <a:srgbClr val="CCDDEA"/>
      </a:lt2>
      <a:accent1>
        <a:srgbClr val="696969"/>
      </a:accent1>
      <a:accent2>
        <a:srgbClr val="FC1922"/>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HD-PPT theme" id="{C33AC42F-A6FB-433C-B992-E0686354AC0F}" vid="{861DC8C6-271D-456F-93E6-5788A2591E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NHD-PPT theme</Template>
  <TotalTime>3875</TotalTime>
  <Words>1888</Words>
  <Application>Microsoft Office PowerPoint</Application>
  <PresentationFormat>On-screen Show (4:3)</PresentationFormat>
  <Paragraphs>250</Paragraphs>
  <Slides>23</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Constantia</vt:lpstr>
      <vt:lpstr>Lucida Sans Unicode</vt:lpstr>
      <vt:lpstr>Wingdings</vt:lpstr>
      <vt:lpstr>Wingdings 2</vt:lpstr>
      <vt:lpstr>NHD-PPT theme</vt:lpstr>
      <vt:lpstr>Microsoft Excel Chart</vt:lpstr>
      <vt:lpstr>KANSAS HISTORY DAY AND NATIONAL  HISTORY DAY 2021</vt:lpstr>
      <vt:lpstr>Welcome!</vt:lpstr>
      <vt:lpstr>How the Contest Works</vt:lpstr>
      <vt:lpstr>Contest Progression</vt:lpstr>
      <vt:lpstr>A Student’s Process</vt:lpstr>
      <vt:lpstr>Judging Teams</vt:lpstr>
      <vt:lpstr>Annual Theme &amp; Topics</vt:lpstr>
      <vt:lpstr>Evaluating Entries: What</vt:lpstr>
      <vt:lpstr>Evaluating Entries: Why</vt:lpstr>
      <vt:lpstr>Evaluating Entries: How</vt:lpstr>
      <vt:lpstr>Contest Rules</vt:lpstr>
      <vt:lpstr>PowerPoint Presentation</vt:lpstr>
      <vt:lpstr>Alert Rachel Goossen When…</vt:lpstr>
      <vt:lpstr>The Title Page and  The Process Paper</vt:lpstr>
      <vt:lpstr>Annotated Bibliography</vt:lpstr>
      <vt:lpstr>The Paperwork</vt:lpstr>
      <vt:lpstr>Common History Day Myths</vt:lpstr>
      <vt:lpstr>Exhibits</vt:lpstr>
      <vt:lpstr>Documentaries</vt:lpstr>
      <vt:lpstr>Performances</vt:lpstr>
      <vt:lpstr>Websites</vt:lpstr>
      <vt:lpstr>Historical Papers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HISTORY DAY 2009</dc:title>
  <dc:creator>Mark</dc:creator>
  <cp:lastModifiedBy>Tracie Lamb</cp:lastModifiedBy>
  <cp:revision>252</cp:revision>
  <cp:lastPrinted>2016-01-11T17:25:45Z</cp:lastPrinted>
  <dcterms:created xsi:type="dcterms:W3CDTF">2009-01-21T15:38:30Z</dcterms:created>
  <dcterms:modified xsi:type="dcterms:W3CDTF">2021-02-10T21:48:43Z</dcterms:modified>
</cp:coreProperties>
</file>